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8"/>
  </p:notesMasterIdLst>
  <p:sldIdLst>
    <p:sldId id="256" r:id="rId2"/>
    <p:sldId id="257" r:id="rId3"/>
    <p:sldId id="370" r:id="rId4"/>
    <p:sldId id="372" r:id="rId5"/>
    <p:sldId id="385" r:id="rId6"/>
    <p:sldId id="376" r:id="rId7"/>
    <p:sldId id="375" r:id="rId8"/>
    <p:sldId id="382" r:id="rId9"/>
    <p:sldId id="381" r:id="rId10"/>
    <p:sldId id="380" r:id="rId11"/>
    <p:sldId id="379" r:id="rId12"/>
    <p:sldId id="377" r:id="rId13"/>
    <p:sldId id="384" r:id="rId14"/>
    <p:sldId id="378" r:id="rId15"/>
    <p:sldId id="383" r:id="rId16"/>
    <p:sldId id="3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59" autoAdjust="0"/>
    <p:restoredTop sz="94660"/>
  </p:normalViewPr>
  <p:slideViewPr>
    <p:cSldViewPr snapToGrid="0">
      <p:cViewPr varScale="1">
        <p:scale>
          <a:sx n="82" d="100"/>
          <a:sy n="82" d="100"/>
        </p:scale>
        <p:origin x="7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SHWARI RAJMOHAN" userId="5f3daa23f3eb6aa7" providerId="LiveId" clId="{FFCDCAE5-D5F8-40AD-B43A-602E95F5A86F}"/>
    <pc:docChg chg="modSld">
      <pc:chgData name="ISHWARI RAJMOHAN" userId="5f3daa23f3eb6aa7" providerId="LiveId" clId="{FFCDCAE5-D5F8-40AD-B43A-602E95F5A86F}" dt="2025-06-02T13:02:22.528" v="8" actId="20577"/>
      <pc:docMkLst>
        <pc:docMk/>
      </pc:docMkLst>
      <pc:sldChg chg="modSp mod">
        <pc:chgData name="ISHWARI RAJMOHAN" userId="5f3daa23f3eb6aa7" providerId="LiveId" clId="{FFCDCAE5-D5F8-40AD-B43A-602E95F5A86F}" dt="2025-06-02T13:02:13.024" v="1" actId="1036"/>
        <pc:sldMkLst>
          <pc:docMk/>
          <pc:sldMk cId="4071149929" sldId="379"/>
        </pc:sldMkLst>
        <pc:picChg chg="mod">
          <ac:chgData name="ISHWARI RAJMOHAN" userId="5f3daa23f3eb6aa7" providerId="LiveId" clId="{FFCDCAE5-D5F8-40AD-B43A-602E95F5A86F}" dt="2025-06-02T13:02:13.024" v="1" actId="1036"/>
          <ac:picMkLst>
            <pc:docMk/>
            <pc:sldMk cId="4071149929" sldId="379"/>
            <ac:picMk id="6" creationId="{AB74F28D-43A7-6E8F-A4D6-FCF874D7A12A}"/>
          </ac:picMkLst>
        </pc:picChg>
      </pc:sldChg>
      <pc:sldChg chg="modSp mod">
        <pc:chgData name="ISHWARI RAJMOHAN" userId="5f3daa23f3eb6aa7" providerId="LiveId" clId="{FFCDCAE5-D5F8-40AD-B43A-602E95F5A86F}" dt="2025-06-02T13:02:22.528" v="8" actId="20577"/>
        <pc:sldMkLst>
          <pc:docMk/>
          <pc:sldMk cId="1537523693" sldId="384"/>
        </pc:sldMkLst>
        <pc:spChg chg="mod">
          <ac:chgData name="ISHWARI RAJMOHAN" userId="5f3daa23f3eb6aa7" providerId="LiveId" clId="{FFCDCAE5-D5F8-40AD-B43A-602E95F5A86F}" dt="2025-06-02T13:02:22.528" v="8" actId="20577"/>
          <ac:spMkLst>
            <pc:docMk/>
            <pc:sldMk cId="1537523693" sldId="384"/>
            <ac:spMk id="2" creationId="{00000000-0000-0000-0000-000000000000}"/>
          </ac:spMkLst>
        </pc:spChg>
      </pc:sldChg>
    </pc:docChg>
  </pc:docChgLst>
</pc:chgInfo>
</file>

<file path=ppt/media/image1.png>
</file>

<file path=ppt/media/image2.png>
</file>

<file path=ppt/media/image3.png>
</file>

<file path=ppt/media/image4.jpe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9E05D0-A421-4EF3-8512-AD1148C82550}" type="datetimeFigureOut">
              <a:rPr lang="en-IN" smtClean="0"/>
              <a:t>02-06-2025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1C5D9F-5FDD-4E04-AD07-37773298FBF3}"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AutoShape 7"/>
          <p:cNvSpPr>
            <a:spLocks noChangeArrowheads="1"/>
          </p:cNvSpPr>
          <p:nvPr/>
        </p:nvSpPr>
        <p:spPr bwMode="auto">
          <a:xfrm>
            <a:off x="914400" y="2393950"/>
            <a:ext cx="10363200" cy="109538"/>
          </a:xfrm>
          <a:custGeom>
            <a:avLst/>
            <a:gdLst>
              <a:gd name="T0" fmla="*/ 0 w 1000"/>
              <a:gd name="T1" fmla="*/ 0 h 1000"/>
              <a:gd name="T2" fmla="*/ 2147483646 w 1000"/>
              <a:gd name="T3" fmla="*/ 0 h 1000"/>
              <a:gd name="T4" fmla="*/ 2147483646 w 1000"/>
              <a:gd name="T5" fmla="*/ 2147483646 h 1000"/>
              <a:gd name="T6" fmla="*/ 0 w 1000"/>
              <a:gd name="T7" fmla="*/ 2147483646 h 1000"/>
              <a:gd name="T8" fmla="*/ 0 w 1000"/>
              <a:gd name="T9" fmla="*/ 0 h 1000"/>
              <a:gd name="T10" fmla="*/ 2147483646 w 1000"/>
              <a:gd name="T11" fmla="*/ 0 h 10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00" h="1000" stroke="0">
                <a:moveTo>
                  <a:pt x="0" y="0"/>
                </a:moveTo>
                <a:lnTo>
                  <a:pt x="618" y="0"/>
                </a:lnTo>
                <a:lnTo>
                  <a:pt x="618" y="1000"/>
                </a:lnTo>
                <a:lnTo>
                  <a:pt x="0" y="1000"/>
                </a:lnTo>
                <a:lnTo>
                  <a:pt x="0" y="0"/>
                </a:lnTo>
                <a:close/>
              </a:path>
              <a:path w="1000" h="1000">
                <a:moveTo>
                  <a:pt x="0" y="0"/>
                </a:moveTo>
                <a:lnTo>
                  <a:pt x="1000" y="0"/>
                </a:lnTo>
              </a:path>
            </a:pathLst>
          </a:custGeom>
          <a:solidFill>
            <a:schemeClr val="accent2"/>
          </a:solidFill>
          <a:ln w="9525">
            <a:solidFill>
              <a:schemeClr val="accent2"/>
            </a:solidFill>
            <a:round/>
          </a:ln>
        </p:spPr>
        <p:txBody>
          <a:bodyPr/>
          <a:lstStyle/>
          <a:p>
            <a:endParaRPr lang="en-IN" sz="1800"/>
          </a:p>
        </p:txBody>
      </p:sp>
      <p:sp>
        <p:nvSpPr>
          <p:cNvPr id="5122" name="Rectangle 2"/>
          <p:cNvSpPr>
            <a:spLocks noGrp="1" noChangeArrowheads="1"/>
          </p:cNvSpPr>
          <p:nvPr>
            <p:ph type="ctrTitle"/>
          </p:nvPr>
        </p:nvSpPr>
        <p:spPr>
          <a:xfrm>
            <a:off x="914400" y="990600"/>
            <a:ext cx="10363200"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30400" y="3429000"/>
            <a:ext cx="9347200" cy="1600200"/>
          </a:xfrm>
        </p:spPr>
        <p:txBody>
          <a:bodyPr/>
          <a:lstStyle>
            <a:lvl1pPr marL="0" indent="0">
              <a:buFont typeface="Wingdings" panose="05000000000000000000" pitchFamily="2" charset="2"/>
              <a:buNone/>
              <a:defRPr sz="2800"/>
            </a:lvl1pPr>
          </a:lstStyle>
          <a:p>
            <a:r>
              <a:rPr lang="en-US"/>
              <a:t>Click to edit Master subtitle style</a:t>
            </a:r>
          </a:p>
        </p:txBody>
      </p:sp>
      <p:sp>
        <p:nvSpPr>
          <p:cNvPr id="3" name="Date Placeholder 2"/>
          <p:cNvSpPr>
            <a:spLocks noGrp="1" noChangeArrowheads="1"/>
          </p:cNvSpPr>
          <p:nvPr>
            <p:ph type="dt" sz="half" idx="10"/>
          </p:nvPr>
        </p:nvSpPr>
        <p:spPr>
          <a:xfrm>
            <a:off x="914400" y="6248400"/>
            <a:ext cx="2540000" cy="457200"/>
          </a:xfrm>
        </p:spPr>
        <p:txBody>
          <a:bodyPr/>
          <a:lstStyle>
            <a:lvl1pPr>
              <a:defRPr/>
            </a:lvl1pPr>
          </a:lstStyle>
          <a:p>
            <a:pPr>
              <a:defRPr/>
            </a:pPr>
            <a:r>
              <a:rPr lang="en-US"/>
              <a:t>IOT Mini-Project</a:t>
            </a:r>
          </a:p>
        </p:txBody>
      </p:sp>
      <p:sp>
        <p:nvSpPr>
          <p:cNvPr id="4" name="Footer Placeholder 3"/>
          <p:cNvSpPr>
            <a:spLocks noGrp="1" noChangeArrowheads="1"/>
          </p:cNvSpPr>
          <p:nvPr>
            <p:ph type="ftr" sz="quarter" idx="11"/>
          </p:nvPr>
        </p:nvSpPr>
        <p:spPr>
          <a:xfrm>
            <a:off x="4165600" y="6248400"/>
            <a:ext cx="3860800" cy="457200"/>
          </a:xfrm>
        </p:spPr>
        <p:txBody>
          <a:bodyPr/>
          <a:lstStyle>
            <a:lvl1pPr>
              <a:defRPr/>
            </a:lvl1pPr>
          </a:lstStyle>
          <a:p>
            <a:pPr>
              <a:defRPr/>
            </a:pPr>
            <a:r>
              <a:rPr lang="en-US"/>
              <a:t>Department of Computer Science and Engineering</a:t>
            </a:r>
          </a:p>
        </p:txBody>
      </p:sp>
      <p:sp>
        <p:nvSpPr>
          <p:cNvPr id="5" name="Slide Number Placeholder 4"/>
          <p:cNvSpPr>
            <a:spLocks noGrp="1" noChangeArrowheads="1"/>
          </p:cNvSpPr>
          <p:nvPr>
            <p:ph type="sldNum" sz="quarter" idx="12"/>
          </p:nvPr>
        </p:nvSpPr>
        <p:spPr>
          <a:xfrm>
            <a:off x="8737600" y="6248400"/>
            <a:ext cx="2540000" cy="457200"/>
          </a:xfrm>
        </p:spPr>
        <p:txBody>
          <a:bodyPr/>
          <a:lstStyle>
            <a:lvl1pPr>
              <a:defRPr smtClean="0"/>
            </a:lvl1pPr>
          </a:lstStyle>
          <a:p>
            <a:pPr>
              <a:defRPr/>
            </a:pPr>
            <a:fld id="{D8F95DA7-9E0E-467D-A139-0471DC1777CB}" type="slidenum">
              <a:rPr lang="en-US" altLang="en-US"/>
              <a:t>‹#›</a:t>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5"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6" name="Rectangle 8"/>
          <p:cNvSpPr>
            <a:spLocks noGrp="1" noChangeArrowheads="1"/>
          </p:cNvSpPr>
          <p:nvPr>
            <p:ph type="sldNum" sz="quarter" idx="12"/>
          </p:nvPr>
        </p:nvSpPr>
        <p:spPr/>
        <p:txBody>
          <a:bodyPr/>
          <a:lstStyle>
            <a:lvl1pPr>
              <a:defRPr/>
            </a:lvl1pPr>
          </a:lstStyle>
          <a:p>
            <a:pPr>
              <a:defRPr/>
            </a:pPr>
            <a:fld id="{5367E6EB-B6CA-430B-8761-75C737CF7AF1}" type="slidenum">
              <a:rPr lang="en-US" altLang="en-US"/>
              <a:t>‹#›</a:t>
            </a:fld>
            <a:endParaRPr lang="en-US"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65118" y="304800"/>
            <a:ext cx="2669116"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55651" y="304800"/>
            <a:ext cx="7806267"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5"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6" name="Rectangle 8"/>
          <p:cNvSpPr>
            <a:spLocks noGrp="1" noChangeArrowheads="1"/>
          </p:cNvSpPr>
          <p:nvPr>
            <p:ph type="sldNum" sz="quarter" idx="12"/>
          </p:nvPr>
        </p:nvSpPr>
        <p:spPr/>
        <p:txBody>
          <a:bodyPr/>
          <a:lstStyle>
            <a:lvl1pPr>
              <a:defRPr/>
            </a:lvl1pPr>
          </a:lstStyle>
          <a:p>
            <a:pPr>
              <a:defRPr/>
            </a:pPr>
            <a:fld id="{3031276A-AAE7-4DAF-B5DC-CD9EE96B703D}" type="slidenum">
              <a:rPr lang="en-US" altLang="en-US"/>
              <a:t>‹#›</a:t>
            </a:fld>
            <a:endParaRPr lang="en-US"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5"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6" name="Rectangle 8"/>
          <p:cNvSpPr>
            <a:spLocks noGrp="1" noChangeArrowheads="1"/>
          </p:cNvSpPr>
          <p:nvPr>
            <p:ph type="sldNum" sz="quarter" idx="12"/>
          </p:nvPr>
        </p:nvSpPr>
        <p:spPr/>
        <p:txBody>
          <a:bodyPr/>
          <a:lstStyle>
            <a:lvl1pPr>
              <a:defRPr/>
            </a:lvl1pPr>
          </a:lstStyle>
          <a:p>
            <a:pPr>
              <a:defRPr/>
            </a:pPr>
            <a:fld id="{BDC2143B-610F-499C-A392-DFFBE135A7B2}" type="slidenum">
              <a:rPr lang="en-US" altLang="en-US"/>
              <a:t>‹#›</a:t>
            </a:fld>
            <a:endParaRPr lang="en-US"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5"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6" name="Rectangle 8"/>
          <p:cNvSpPr>
            <a:spLocks noGrp="1" noChangeArrowheads="1"/>
          </p:cNvSpPr>
          <p:nvPr>
            <p:ph type="sldNum" sz="quarter" idx="12"/>
          </p:nvPr>
        </p:nvSpPr>
        <p:spPr/>
        <p:txBody>
          <a:bodyPr/>
          <a:lstStyle>
            <a:lvl1pPr>
              <a:defRPr/>
            </a:lvl1pPr>
          </a:lstStyle>
          <a:p>
            <a:pPr>
              <a:defRPr/>
            </a:pPr>
            <a:fld id="{575C213C-AC18-4D5A-BA73-4550FF50B842}" type="slidenum">
              <a:rPr lang="en-US" altLang="en-US"/>
              <a:t>‹#›</a:t>
            </a:fld>
            <a:endParaRPr lang="en-US"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55651" y="1752600"/>
            <a:ext cx="52324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1251" y="1752600"/>
            <a:ext cx="52324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6"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7" name="Rectangle 8"/>
          <p:cNvSpPr>
            <a:spLocks noGrp="1" noChangeArrowheads="1"/>
          </p:cNvSpPr>
          <p:nvPr>
            <p:ph type="sldNum" sz="quarter" idx="12"/>
          </p:nvPr>
        </p:nvSpPr>
        <p:spPr/>
        <p:txBody>
          <a:bodyPr/>
          <a:lstStyle>
            <a:lvl1pPr>
              <a:defRPr/>
            </a:lvl1pPr>
          </a:lstStyle>
          <a:p>
            <a:pPr>
              <a:defRPr/>
            </a:pPr>
            <a:fld id="{7A8ED4EA-E359-45F1-B86A-A40772B25C23}" type="slidenum">
              <a:rPr lang="en-US" altLang="en-US"/>
              <a:t>‹#›</a:t>
            </a:fld>
            <a:endParaRPr lang="en-US"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8"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9" name="Rectangle 8"/>
          <p:cNvSpPr>
            <a:spLocks noGrp="1" noChangeArrowheads="1"/>
          </p:cNvSpPr>
          <p:nvPr>
            <p:ph type="sldNum" sz="quarter" idx="12"/>
          </p:nvPr>
        </p:nvSpPr>
        <p:spPr/>
        <p:txBody>
          <a:bodyPr/>
          <a:lstStyle>
            <a:lvl1pPr>
              <a:defRPr/>
            </a:lvl1pPr>
          </a:lstStyle>
          <a:p>
            <a:pPr>
              <a:defRPr/>
            </a:pPr>
            <a:fld id="{E637AD66-1F60-49BE-A2E9-D91D10CB91F3}" type="slidenum">
              <a:rPr lang="en-US" altLang="en-US"/>
              <a:t>‹#›</a:t>
            </a:fld>
            <a:endParaRPr lang="en-US"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4"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5" name="Rectangle 8"/>
          <p:cNvSpPr>
            <a:spLocks noGrp="1" noChangeArrowheads="1"/>
          </p:cNvSpPr>
          <p:nvPr>
            <p:ph type="sldNum" sz="quarter" idx="12"/>
          </p:nvPr>
        </p:nvSpPr>
        <p:spPr/>
        <p:txBody>
          <a:bodyPr/>
          <a:lstStyle>
            <a:lvl1pPr>
              <a:defRPr/>
            </a:lvl1pPr>
          </a:lstStyle>
          <a:p>
            <a:pPr>
              <a:defRPr/>
            </a:pPr>
            <a:fld id="{F583B680-F650-469F-A231-392F163461F6}" type="slidenum">
              <a:rPr lang="en-US" altLang="en-US"/>
              <a:t>‹#›</a:t>
            </a:fld>
            <a:endParaRPr lang="en-US"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3"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4" name="Rectangle 8"/>
          <p:cNvSpPr>
            <a:spLocks noGrp="1" noChangeArrowheads="1"/>
          </p:cNvSpPr>
          <p:nvPr>
            <p:ph type="sldNum" sz="quarter" idx="12"/>
          </p:nvPr>
        </p:nvSpPr>
        <p:spPr/>
        <p:txBody>
          <a:bodyPr/>
          <a:lstStyle>
            <a:lvl1pPr>
              <a:defRPr/>
            </a:lvl1pPr>
          </a:lstStyle>
          <a:p>
            <a:pPr>
              <a:defRPr/>
            </a:pPr>
            <a:fld id="{DD537315-F462-4C74-88B4-A900525A3FAA}" type="slidenum">
              <a:rPr lang="en-US" altLang="en-US"/>
              <a:t>‹#›</a:t>
            </a:fld>
            <a:endParaRPr lang="en-US"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6"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7" name="Rectangle 8"/>
          <p:cNvSpPr>
            <a:spLocks noGrp="1" noChangeArrowheads="1"/>
          </p:cNvSpPr>
          <p:nvPr>
            <p:ph type="sldNum" sz="quarter" idx="12"/>
          </p:nvPr>
        </p:nvSpPr>
        <p:spPr/>
        <p:txBody>
          <a:bodyPr/>
          <a:lstStyle>
            <a:lvl1pPr>
              <a:defRPr/>
            </a:lvl1pPr>
          </a:lstStyle>
          <a:p>
            <a:pPr>
              <a:defRPr/>
            </a:pPr>
            <a:fld id="{379B2829-DA13-4801-8FBD-6D5729CB9593}" type="slidenum">
              <a:rPr lang="en-US" altLang="en-US"/>
              <a:t>‹#›</a:t>
            </a:fld>
            <a:endParaRPr lang="en-US"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dt" sz="half" idx="10"/>
          </p:nvPr>
        </p:nvSpPr>
        <p:spPr/>
        <p:txBody>
          <a:bodyPr/>
          <a:lstStyle>
            <a:lvl1pPr>
              <a:defRPr/>
            </a:lvl1pPr>
          </a:lstStyle>
          <a:p>
            <a:pPr>
              <a:defRPr/>
            </a:pPr>
            <a:r>
              <a:rPr lang="en-US"/>
              <a:t>IOT Mini-Project</a:t>
            </a:r>
          </a:p>
        </p:txBody>
      </p:sp>
      <p:sp>
        <p:nvSpPr>
          <p:cNvPr id="6" name="Rectangle 7"/>
          <p:cNvSpPr>
            <a:spLocks noGrp="1" noChangeArrowheads="1"/>
          </p:cNvSpPr>
          <p:nvPr>
            <p:ph type="ftr" sz="quarter" idx="11"/>
          </p:nvPr>
        </p:nvSpPr>
        <p:spPr/>
        <p:txBody>
          <a:bodyPr/>
          <a:lstStyle>
            <a:lvl1pPr>
              <a:defRPr/>
            </a:lvl1pPr>
          </a:lstStyle>
          <a:p>
            <a:pPr>
              <a:defRPr/>
            </a:pPr>
            <a:r>
              <a:rPr lang="en-US"/>
              <a:t>Department of Computer Science and Engineering</a:t>
            </a:r>
          </a:p>
        </p:txBody>
      </p:sp>
      <p:sp>
        <p:nvSpPr>
          <p:cNvPr id="7" name="Rectangle 8"/>
          <p:cNvSpPr>
            <a:spLocks noGrp="1" noChangeArrowheads="1"/>
          </p:cNvSpPr>
          <p:nvPr>
            <p:ph type="sldNum" sz="quarter" idx="12"/>
          </p:nvPr>
        </p:nvSpPr>
        <p:spPr/>
        <p:txBody>
          <a:bodyPr/>
          <a:lstStyle>
            <a:lvl1pPr>
              <a:defRPr/>
            </a:lvl1pPr>
          </a:lstStyle>
          <a:p>
            <a:pPr>
              <a:defRPr/>
            </a:pPr>
            <a:fld id="{B5B0EEF8-84AE-4BCB-9844-5B22523396C9}" type="slidenum">
              <a:rPr lang="en-US" altLang="en-US"/>
              <a:t>‹#›</a:t>
            </a:fld>
            <a:endParaRPr lang="en-US"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tile tx="0" ty="0" sx="100000" sy="100000" flip="none" algn="tl"/>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66233" y="304801"/>
            <a:ext cx="10668000" cy="121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lstStyle/>
          <a:p>
            <a:pPr lvl="0"/>
            <a:r>
              <a:rPr lang="en-US" altLang="en-US"/>
              <a:t>Click to edit Master title style</a:t>
            </a:r>
          </a:p>
        </p:txBody>
      </p:sp>
      <p:sp>
        <p:nvSpPr>
          <p:cNvPr id="1027" name="Rectangle 3"/>
          <p:cNvSpPr>
            <a:spLocks noGrp="1" noChangeArrowheads="1"/>
          </p:cNvSpPr>
          <p:nvPr>
            <p:ph type="body" idx="1"/>
          </p:nvPr>
        </p:nvSpPr>
        <p:spPr bwMode="auto">
          <a:xfrm>
            <a:off x="755651" y="1752600"/>
            <a:ext cx="10668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AutoShape 4"/>
          <p:cNvSpPr>
            <a:spLocks noChangeArrowheads="1"/>
          </p:cNvSpPr>
          <p:nvPr/>
        </p:nvSpPr>
        <p:spPr bwMode="auto">
          <a:xfrm>
            <a:off x="812800" y="1566864"/>
            <a:ext cx="10610851" cy="109537"/>
          </a:xfrm>
          <a:custGeom>
            <a:avLst/>
            <a:gdLst>
              <a:gd name="T0" fmla="*/ 0 w 1000"/>
              <a:gd name="T1" fmla="*/ 0 h 1000"/>
              <a:gd name="T2" fmla="*/ 2147483646 w 1000"/>
              <a:gd name="T3" fmla="*/ 0 h 1000"/>
              <a:gd name="T4" fmla="*/ 2147483646 w 1000"/>
              <a:gd name="T5" fmla="*/ 2147483646 h 1000"/>
              <a:gd name="T6" fmla="*/ 0 w 1000"/>
              <a:gd name="T7" fmla="*/ 2147483646 h 1000"/>
              <a:gd name="T8" fmla="*/ 0 w 1000"/>
              <a:gd name="T9" fmla="*/ 0 h 1000"/>
              <a:gd name="T10" fmla="*/ 2147483646 w 1000"/>
              <a:gd name="T11" fmla="*/ 0 h 10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000" h="1000" stroke="0">
                <a:moveTo>
                  <a:pt x="0" y="0"/>
                </a:moveTo>
                <a:lnTo>
                  <a:pt x="585" y="0"/>
                </a:lnTo>
                <a:lnTo>
                  <a:pt x="585" y="1000"/>
                </a:lnTo>
                <a:lnTo>
                  <a:pt x="0" y="1000"/>
                </a:lnTo>
                <a:lnTo>
                  <a:pt x="0" y="0"/>
                </a:lnTo>
                <a:close/>
              </a:path>
              <a:path w="1000" h="1000">
                <a:moveTo>
                  <a:pt x="0" y="0"/>
                </a:moveTo>
                <a:lnTo>
                  <a:pt x="1000" y="0"/>
                </a:lnTo>
              </a:path>
            </a:pathLst>
          </a:custGeom>
          <a:solidFill>
            <a:schemeClr val="accent2"/>
          </a:solidFill>
          <a:ln w="9525">
            <a:solidFill>
              <a:schemeClr val="accent2"/>
            </a:solidFill>
            <a:round/>
          </a:ln>
        </p:spPr>
        <p:txBody>
          <a:bodyPr/>
          <a:lstStyle/>
          <a:p>
            <a:endParaRPr lang="en-IN" sz="1800"/>
          </a:p>
        </p:txBody>
      </p:sp>
      <p:sp>
        <p:nvSpPr>
          <p:cNvPr id="1029" name="Line 5"/>
          <p:cNvSpPr>
            <a:spLocks noChangeShapeType="1"/>
          </p:cNvSpPr>
          <p:nvPr/>
        </p:nvSpPr>
        <p:spPr bwMode="auto">
          <a:xfrm flipV="1">
            <a:off x="812800" y="6172200"/>
            <a:ext cx="10566400" cy="0"/>
          </a:xfrm>
          <a:prstGeom prst="line">
            <a:avLst/>
          </a:prstGeom>
          <a:noFill/>
          <a:ln w="3175">
            <a:solidFill>
              <a:schemeClr val="accent2"/>
            </a:solidFill>
            <a:round/>
          </a:ln>
          <a:extLst>
            <a:ext uri="{909E8E84-426E-40DD-AFC4-6F175D3DCCD1}">
              <a14:hiddenFill xmlns:a14="http://schemas.microsoft.com/office/drawing/2010/main">
                <a:noFill/>
              </a14:hiddenFill>
            </a:ext>
          </a:extLst>
        </p:spPr>
        <p:txBody>
          <a:bodyPr/>
          <a:lstStyle/>
          <a:p>
            <a:endParaRPr lang="en-IN" sz="1800"/>
          </a:p>
        </p:txBody>
      </p:sp>
      <p:sp>
        <p:nvSpPr>
          <p:cNvPr id="4102" name="Rectangle 6"/>
          <p:cNvSpPr>
            <a:spLocks noGrp="1" noChangeArrowheads="1"/>
          </p:cNvSpPr>
          <p:nvPr>
            <p:ph type="dt" sz="half" idx="2"/>
          </p:nvPr>
        </p:nvSpPr>
        <p:spPr bwMode="auto">
          <a:xfrm>
            <a:off x="812800" y="6245225"/>
            <a:ext cx="2641600" cy="476250"/>
          </a:xfrm>
          <a:prstGeom prst="rect">
            <a:avLst/>
          </a:prstGeom>
          <a:noFill/>
          <a:ln w="9525">
            <a:noFill/>
            <a:miter lim="800000"/>
          </a:ln>
          <a:effectLst/>
        </p:spPr>
        <p:txBody>
          <a:bodyPr vert="horz" wrap="square" lIns="91440" tIns="45720" rIns="91440" bIns="45720" numCol="1" anchor="t" anchorCtr="0" compatLnSpc="1"/>
          <a:lstStyle>
            <a:lvl1pPr eaLnBrk="1" hangingPunct="1">
              <a:defRPr sz="1200">
                <a:cs typeface="+mn-cs"/>
              </a:defRPr>
            </a:lvl1pPr>
          </a:lstStyle>
          <a:p>
            <a:pPr>
              <a:defRPr/>
            </a:pPr>
            <a:r>
              <a:rPr lang="en-US"/>
              <a:t>IOT Mini-Project</a:t>
            </a:r>
          </a:p>
        </p:txBody>
      </p:sp>
      <p:sp>
        <p:nvSpPr>
          <p:cNvPr id="4103" name="Rectangle 7"/>
          <p:cNvSpPr>
            <a:spLocks noGrp="1" noChangeArrowheads="1"/>
          </p:cNvSpPr>
          <p:nvPr>
            <p:ph type="ftr" sz="quarter" idx="3"/>
          </p:nvPr>
        </p:nvSpPr>
        <p:spPr bwMode="auto">
          <a:xfrm>
            <a:off x="4165600" y="6245225"/>
            <a:ext cx="3860800" cy="476250"/>
          </a:xfrm>
          <a:prstGeom prst="rect">
            <a:avLst/>
          </a:prstGeom>
          <a:noFill/>
          <a:ln w="9525">
            <a:noFill/>
            <a:miter lim="800000"/>
          </a:ln>
          <a:effectLst/>
        </p:spPr>
        <p:txBody>
          <a:bodyPr vert="horz" wrap="square" lIns="91440" tIns="45720" rIns="91440" bIns="45720" numCol="1" anchor="t" anchorCtr="0" compatLnSpc="1"/>
          <a:lstStyle>
            <a:lvl1pPr algn="ctr" eaLnBrk="1" hangingPunct="1">
              <a:defRPr sz="1200">
                <a:cs typeface="+mn-cs"/>
              </a:defRPr>
            </a:lvl1pPr>
          </a:lstStyle>
          <a:p>
            <a:pPr>
              <a:defRPr/>
            </a:pPr>
            <a:r>
              <a:rPr lang="en-US"/>
              <a:t>Department of Computer Science and Engineering</a:t>
            </a:r>
          </a:p>
        </p:txBody>
      </p:sp>
      <p:sp>
        <p:nvSpPr>
          <p:cNvPr id="4104" name="Rectangle 8"/>
          <p:cNvSpPr>
            <a:spLocks noGrp="1" noChangeArrowheads="1"/>
          </p:cNvSpPr>
          <p:nvPr>
            <p:ph type="sldNum" sz="quarter" idx="4"/>
          </p:nvPr>
        </p:nvSpPr>
        <p:spPr bwMode="auto">
          <a:xfrm>
            <a:off x="8737600" y="6245225"/>
            <a:ext cx="2641600" cy="47625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200" smtClean="0"/>
            </a:lvl1pPr>
          </a:lstStyle>
          <a:p>
            <a:pPr>
              <a:defRPr/>
            </a:pPr>
            <a:fld id="{756AFA5A-A15D-402B-9810-66A481E98194}" type="slidenum">
              <a:rPr lang="en-US" altLang="en-US"/>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p:txStyles>
    <p:title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Verdana" panose="020B0604030504040204" pitchFamily="34" charset="0"/>
        </a:defRPr>
      </a:lvl2pPr>
      <a:lvl3pPr algn="l" rtl="0" eaLnBrk="0" fontAlgn="base" hangingPunct="0">
        <a:spcBef>
          <a:spcPct val="0"/>
        </a:spcBef>
        <a:spcAft>
          <a:spcPct val="0"/>
        </a:spcAft>
        <a:defRPr sz="3800">
          <a:solidFill>
            <a:schemeClr val="tx2"/>
          </a:solidFill>
          <a:latin typeface="Verdana" panose="020B0604030504040204" pitchFamily="34" charset="0"/>
        </a:defRPr>
      </a:lvl3pPr>
      <a:lvl4pPr algn="l" rtl="0" eaLnBrk="0" fontAlgn="base" hangingPunct="0">
        <a:spcBef>
          <a:spcPct val="0"/>
        </a:spcBef>
        <a:spcAft>
          <a:spcPct val="0"/>
        </a:spcAft>
        <a:defRPr sz="3800">
          <a:solidFill>
            <a:schemeClr val="tx2"/>
          </a:solidFill>
          <a:latin typeface="Verdana" panose="020B0604030504040204" pitchFamily="34" charset="0"/>
        </a:defRPr>
      </a:lvl4pPr>
      <a:lvl5pPr algn="l" rtl="0" eaLnBrk="0" fontAlgn="base" hangingPunct="0">
        <a:spcBef>
          <a:spcPct val="0"/>
        </a:spcBef>
        <a:spcAft>
          <a:spcPct val="0"/>
        </a:spcAft>
        <a:defRPr sz="3800">
          <a:solidFill>
            <a:schemeClr val="tx2"/>
          </a:solidFill>
          <a:latin typeface="Verdana" panose="020B0604030504040204" pitchFamily="34" charset="0"/>
        </a:defRPr>
      </a:lvl5pPr>
      <a:lvl6pPr marL="457200" algn="l" rtl="0" fontAlgn="base">
        <a:spcBef>
          <a:spcPct val="0"/>
        </a:spcBef>
        <a:spcAft>
          <a:spcPct val="0"/>
        </a:spcAft>
        <a:defRPr sz="3800">
          <a:solidFill>
            <a:schemeClr val="tx2"/>
          </a:solidFill>
          <a:latin typeface="Verdana" panose="020B0604030504040204" pitchFamily="34" charset="0"/>
        </a:defRPr>
      </a:lvl6pPr>
      <a:lvl7pPr marL="914400" algn="l" rtl="0" fontAlgn="base">
        <a:spcBef>
          <a:spcPct val="0"/>
        </a:spcBef>
        <a:spcAft>
          <a:spcPct val="0"/>
        </a:spcAft>
        <a:defRPr sz="3800">
          <a:solidFill>
            <a:schemeClr val="tx2"/>
          </a:solidFill>
          <a:latin typeface="Verdana" panose="020B0604030504040204" pitchFamily="34" charset="0"/>
        </a:defRPr>
      </a:lvl7pPr>
      <a:lvl8pPr marL="1371600" algn="l" rtl="0" fontAlgn="base">
        <a:spcBef>
          <a:spcPct val="0"/>
        </a:spcBef>
        <a:spcAft>
          <a:spcPct val="0"/>
        </a:spcAft>
        <a:defRPr sz="3800">
          <a:solidFill>
            <a:schemeClr val="tx2"/>
          </a:solidFill>
          <a:latin typeface="Verdana" panose="020B0604030504040204" pitchFamily="34" charset="0"/>
        </a:defRPr>
      </a:lvl8pPr>
      <a:lvl9pPr marL="1828800" algn="l" rtl="0" fontAlgn="base">
        <a:spcBef>
          <a:spcPct val="0"/>
        </a:spcBef>
        <a:spcAft>
          <a:spcPct val="0"/>
        </a:spcAft>
        <a:defRPr sz="3800">
          <a:solidFill>
            <a:schemeClr val="tx2"/>
          </a:solidFill>
          <a:latin typeface="Verdana" panose="020B0604030504040204" pitchFamily="34" charset="0"/>
        </a:defRPr>
      </a:lvl9pPr>
    </p:titleStyle>
    <p:body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sz="3000">
          <a:solidFill>
            <a:schemeClr val="tx1"/>
          </a:solidFill>
          <a:latin typeface="+mn-lt"/>
          <a:ea typeface="+mn-ea"/>
          <a:cs typeface="+mn-cs"/>
        </a:defRPr>
      </a:lvl1pPr>
      <a:lvl2pPr marL="908050" indent="-436880" algn="l" rtl="0" eaLnBrk="0" fontAlgn="base" hangingPunct="0">
        <a:spcBef>
          <a:spcPct val="20000"/>
        </a:spcBef>
        <a:spcAft>
          <a:spcPct val="0"/>
        </a:spcAft>
        <a:buClr>
          <a:schemeClr val="accent2"/>
        </a:buClr>
        <a:buFont typeface="Wingdings" panose="05000000000000000000" pitchFamily="2" charset="2"/>
        <a:buChar char="n"/>
        <a:defRPr sz="2600">
          <a:solidFill>
            <a:schemeClr val="tx1"/>
          </a:solidFill>
          <a:latin typeface="+mn-lt"/>
        </a:defRPr>
      </a:lvl2pPr>
      <a:lvl3pPr marL="1304925" indent="-395605" algn="l" rtl="0" eaLnBrk="0" fontAlgn="base" hangingPunct="0">
        <a:spcBef>
          <a:spcPct val="20000"/>
        </a:spcBef>
        <a:spcAft>
          <a:spcPct val="0"/>
        </a:spcAft>
        <a:buClr>
          <a:schemeClr val="accent2"/>
        </a:buClr>
        <a:buFont typeface="Wingdings" panose="05000000000000000000" pitchFamily="2" charset="2"/>
        <a:buChar char="o"/>
        <a:defRPr sz="2300">
          <a:solidFill>
            <a:schemeClr val="tx1"/>
          </a:solidFill>
          <a:latin typeface="+mn-lt"/>
        </a:defRPr>
      </a:lvl3pPr>
      <a:lvl4pPr marL="1694180" indent="-387350" algn="l" rtl="0" eaLnBrk="0" fontAlgn="base" hangingPunct="0">
        <a:spcBef>
          <a:spcPct val="20000"/>
        </a:spcBef>
        <a:spcAft>
          <a:spcPct val="0"/>
        </a:spcAft>
        <a:buClr>
          <a:schemeClr val="accent2"/>
        </a:buClr>
        <a:buFont typeface="Wingdings" panose="05000000000000000000" pitchFamily="2" charset="2"/>
        <a:buChar char="n"/>
        <a:defRPr sz="2000">
          <a:solidFill>
            <a:schemeClr val="tx1"/>
          </a:solidFill>
          <a:latin typeface="+mn-lt"/>
        </a:defRPr>
      </a:lvl4pPr>
      <a:lvl5pPr marL="2094230" indent="-398780" algn="l" rtl="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mn-lt"/>
        </a:defRPr>
      </a:lvl5pPr>
      <a:lvl6pPr marL="2551430" indent="-398780" algn="l" rtl="0" fontAlgn="base">
        <a:spcBef>
          <a:spcPct val="25000"/>
        </a:spcBef>
        <a:spcAft>
          <a:spcPct val="0"/>
        </a:spcAft>
        <a:buClr>
          <a:schemeClr val="accent2"/>
        </a:buClr>
        <a:buFont typeface="Wingdings" panose="05000000000000000000" pitchFamily="2" charset="2"/>
        <a:buChar char="§"/>
        <a:defRPr sz="2000">
          <a:solidFill>
            <a:schemeClr val="tx1"/>
          </a:solidFill>
          <a:latin typeface="+mn-lt"/>
        </a:defRPr>
      </a:lvl6pPr>
      <a:lvl7pPr marL="3008630" indent="-398780" algn="l" rtl="0" fontAlgn="base">
        <a:spcBef>
          <a:spcPct val="25000"/>
        </a:spcBef>
        <a:spcAft>
          <a:spcPct val="0"/>
        </a:spcAft>
        <a:buClr>
          <a:schemeClr val="accent2"/>
        </a:buClr>
        <a:buFont typeface="Wingdings" panose="05000000000000000000" pitchFamily="2" charset="2"/>
        <a:buChar char="§"/>
        <a:defRPr sz="2000">
          <a:solidFill>
            <a:schemeClr val="tx1"/>
          </a:solidFill>
          <a:latin typeface="+mn-lt"/>
        </a:defRPr>
      </a:lvl7pPr>
      <a:lvl8pPr marL="3465830" indent="-398780" algn="l" rtl="0" fontAlgn="base">
        <a:spcBef>
          <a:spcPct val="25000"/>
        </a:spcBef>
        <a:spcAft>
          <a:spcPct val="0"/>
        </a:spcAft>
        <a:buClr>
          <a:schemeClr val="accent2"/>
        </a:buClr>
        <a:buFont typeface="Wingdings" panose="05000000000000000000" pitchFamily="2" charset="2"/>
        <a:buChar char="§"/>
        <a:defRPr sz="2000">
          <a:solidFill>
            <a:schemeClr val="tx1"/>
          </a:solidFill>
          <a:latin typeface="+mn-lt"/>
        </a:defRPr>
      </a:lvl8pPr>
      <a:lvl9pPr marL="3923030" indent="-398780" algn="l" rtl="0" fontAlgn="base">
        <a:spcBef>
          <a:spcPct val="25000"/>
        </a:spcBef>
        <a:spcAft>
          <a:spcPct val="0"/>
        </a:spcAft>
        <a:buClr>
          <a:schemeClr val="accent2"/>
        </a:buClr>
        <a:buFont typeface="Wingdings" panose="05000000000000000000"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tile tx="0" ty="0" sx="100000" sy="100000" flip="none" algn="tl"/>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4"/>
          <a:stretch>
            <a:fillRect/>
          </a:stretch>
        </p:blipFill>
        <p:spPr>
          <a:xfrm>
            <a:off x="80384" y="89477"/>
            <a:ext cx="2924175" cy="952500"/>
          </a:xfrm>
          <a:prstGeom prst="rect">
            <a:avLst/>
          </a:prstGeom>
        </p:spPr>
      </p:pic>
      <p:pic>
        <p:nvPicPr>
          <p:cNvPr id="7" name="Picture 6"/>
          <p:cNvPicPr>
            <a:picLocks noChangeAspect="1"/>
          </p:cNvPicPr>
          <p:nvPr/>
        </p:nvPicPr>
        <p:blipFill>
          <a:blip r:embed="rId5"/>
          <a:stretch>
            <a:fillRect/>
          </a:stretch>
        </p:blipFill>
        <p:spPr>
          <a:xfrm>
            <a:off x="11111491" y="64077"/>
            <a:ext cx="1000125" cy="1143000"/>
          </a:xfrm>
          <a:prstGeom prst="rect">
            <a:avLst/>
          </a:prstGeom>
        </p:spPr>
      </p:pic>
      <p:sp>
        <p:nvSpPr>
          <p:cNvPr id="9" name="Title 1"/>
          <p:cNvSpPr txBox="1"/>
          <p:nvPr/>
        </p:nvSpPr>
        <p:spPr>
          <a:xfrm>
            <a:off x="858253" y="3000370"/>
            <a:ext cx="10515600" cy="132556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en-IN" sz="4000" b="1" dirty="0">
              <a:solidFill>
                <a:srgbClr val="7030A0"/>
              </a:solidFill>
              <a:latin typeface="Verdana" panose="020B0604030504040204" pitchFamily="34" charset="0"/>
              <a:ea typeface="+mn-ea"/>
              <a:cs typeface="+mn-cs"/>
            </a:endParaRPr>
          </a:p>
          <a:p>
            <a:r>
              <a:rPr lang="en-IN" sz="4000" b="1" dirty="0">
                <a:solidFill>
                  <a:srgbClr val="7030A0"/>
                </a:solidFill>
                <a:latin typeface="Verdana" panose="020B0604030504040204" pitchFamily="34" charset="0"/>
                <a:ea typeface="+mn-ea"/>
                <a:cs typeface="+mn-cs"/>
              </a:rPr>
              <a:t>THE SMARTFIRE EXTINGUISHER</a:t>
            </a:r>
          </a:p>
        </p:txBody>
      </p:sp>
      <p:sp>
        <p:nvSpPr>
          <p:cNvPr id="11" name="TextBox 1"/>
          <p:cNvSpPr txBox="1">
            <a:spLocks noChangeArrowheads="1"/>
          </p:cNvSpPr>
          <p:nvPr/>
        </p:nvSpPr>
        <p:spPr bwMode="auto">
          <a:xfrm>
            <a:off x="5120640" y="5183902"/>
            <a:ext cx="618467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2"/>
              </a:buClr>
              <a:buFont typeface="Wingdings" panose="05000000000000000000" pitchFamily="2" charset="2"/>
              <a:buChar char="o"/>
              <a:defRPr sz="3000">
                <a:solidFill>
                  <a:schemeClr val="tx1"/>
                </a:solidFill>
                <a:latin typeface="Verdana" panose="020B0604030504040204" pitchFamily="34" charset="0"/>
              </a:defRPr>
            </a:lvl1pPr>
            <a:lvl2pPr marL="742950" indent="-285750">
              <a:spcBef>
                <a:spcPct val="20000"/>
              </a:spcBef>
              <a:buClr>
                <a:schemeClr val="accent2"/>
              </a:buClr>
              <a:buFont typeface="Wingdings" panose="05000000000000000000" pitchFamily="2" charset="2"/>
              <a:buChar char="n"/>
              <a:defRPr sz="2600">
                <a:solidFill>
                  <a:schemeClr val="tx1"/>
                </a:solidFill>
                <a:latin typeface="Verdana" panose="020B0604030504040204" pitchFamily="34" charset="0"/>
              </a:defRPr>
            </a:lvl2pPr>
            <a:lvl3pPr marL="1143000" indent="-228600">
              <a:spcBef>
                <a:spcPct val="20000"/>
              </a:spcBef>
              <a:buClr>
                <a:schemeClr val="accent2"/>
              </a:buClr>
              <a:buFont typeface="Wingdings" panose="05000000000000000000" pitchFamily="2" charset="2"/>
              <a:buChar char="o"/>
              <a:defRPr sz="2300">
                <a:solidFill>
                  <a:schemeClr val="tx1"/>
                </a:solidFill>
                <a:latin typeface="Verdana" panose="020B0604030504040204" pitchFamily="34" charset="0"/>
              </a:defRPr>
            </a:lvl3pPr>
            <a:lvl4pPr marL="1600200" indent="-228600">
              <a:spcBef>
                <a:spcPct val="20000"/>
              </a:spcBef>
              <a:buClr>
                <a:schemeClr val="accent2"/>
              </a:buClr>
              <a:buFont typeface="Wingdings" panose="05000000000000000000" pitchFamily="2" charset="2"/>
              <a:buChar char="n"/>
              <a:defRPr sz="2000">
                <a:solidFill>
                  <a:schemeClr val="tx1"/>
                </a:solidFill>
                <a:latin typeface="Verdana" panose="020B0604030504040204" pitchFamily="34" charset="0"/>
              </a:defRPr>
            </a:lvl4pPr>
            <a:lvl5pPr marL="2057400" indent="-228600">
              <a:spcBef>
                <a:spcPct val="25000"/>
              </a:spcBef>
              <a:buClr>
                <a:schemeClr val="accent2"/>
              </a:buClr>
              <a:buFont typeface="Wingdings" panose="05000000000000000000" pitchFamily="2" charset="2"/>
              <a:buChar char="§"/>
              <a:defRPr sz="2000">
                <a:solidFill>
                  <a:schemeClr val="tx1"/>
                </a:solidFill>
                <a:latin typeface="Verdana" panose="020B0604030504040204" pitchFamily="34" charset="0"/>
              </a:defRPr>
            </a:lvl5pPr>
            <a:lvl6pPr marL="25146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defRPr>
            </a:lvl6pPr>
            <a:lvl7pPr marL="29718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defRPr>
            </a:lvl7pPr>
            <a:lvl8pPr marL="34290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defRPr>
            </a:lvl8pPr>
            <a:lvl9pPr marL="3886200" indent="-22860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defRPr>
            </a:lvl9pPr>
          </a:lstStyle>
          <a:p>
            <a:pPr>
              <a:spcBef>
                <a:spcPct val="0"/>
              </a:spcBef>
              <a:buClrTx/>
              <a:buFontTx/>
              <a:buNone/>
            </a:pPr>
            <a:r>
              <a:rPr lang="en-IN" altLang="en-US" sz="2400" b="1" dirty="0">
                <a:solidFill>
                  <a:srgbClr val="FF0000"/>
                </a:solidFill>
              </a:rPr>
              <a:t>ISHITHA S -230701117 </a:t>
            </a:r>
          </a:p>
          <a:p>
            <a:pPr>
              <a:spcBef>
                <a:spcPct val="0"/>
              </a:spcBef>
              <a:buClrTx/>
              <a:buFontTx/>
              <a:buNone/>
            </a:pPr>
            <a:r>
              <a:rPr lang="en-IN" altLang="en-US" sz="2400" b="1" dirty="0">
                <a:solidFill>
                  <a:srgbClr val="FF0000"/>
                </a:solidFill>
              </a:rPr>
              <a:t>ISHWARI RAJMOHAN -230701118</a:t>
            </a:r>
          </a:p>
        </p:txBody>
      </p:sp>
      <p:sp>
        <p:nvSpPr>
          <p:cNvPr id="15" name="Title 1"/>
          <p:cNvSpPr txBox="1"/>
          <p:nvPr/>
        </p:nvSpPr>
        <p:spPr>
          <a:xfrm>
            <a:off x="708891" y="1213137"/>
            <a:ext cx="10515600" cy="72245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2800" b="1" dirty="0">
                <a:solidFill>
                  <a:srgbClr val="00B050"/>
                </a:solidFill>
                <a:latin typeface="Verdana" panose="020B0604030504040204" pitchFamily="34" charset="0"/>
                <a:ea typeface="+mn-ea"/>
                <a:cs typeface="+mn-cs"/>
              </a:rPr>
              <a:t>Department of Computer Science and Engineering</a:t>
            </a:r>
          </a:p>
        </p:txBody>
      </p:sp>
      <p:sp>
        <p:nvSpPr>
          <p:cNvPr id="2" name="Title 1"/>
          <p:cNvSpPr txBox="1"/>
          <p:nvPr/>
        </p:nvSpPr>
        <p:spPr>
          <a:xfrm>
            <a:off x="838200" y="1745525"/>
            <a:ext cx="10515600" cy="722457"/>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2800" b="1" dirty="0">
                <a:solidFill>
                  <a:srgbClr val="002060"/>
                </a:solidFill>
                <a:latin typeface="Verdana" panose="020B0604030504040204" pitchFamily="34" charset="0"/>
                <a:ea typeface="+mn-ea"/>
                <a:cs typeface="+mn-cs"/>
              </a:rPr>
              <a:t>CS</a:t>
            </a:r>
            <a:r>
              <a:rPr lang="en-US" altLang="en-IN" sz="2800" b="1" dirty="0">
                <a:solidFill>
                  <a:srgbClr val="002060"/>
                </a:solidFill>
                <a:latin typeface="Verdana" panose="020B0604030504040204" pitchFamily="34" charset="0"/>
                <a:ea typeface="+mn-ea"/>
                <a:cs typeface="+mn-cs"/>
              </a:rPr>
              <a:t>191P11</a:t>
            </a:r>
            <a:r>
              <a:rPr lang="en-IN" sz="2800" b="1" dirty="0">
                <a:solidFill>
                  <a:srgbClr val="002060"/>
                </a:solidFill>
                <a:latin typeface="Verdana" panose="020B0604030504040204" pitchFamily="34" charset="0"/>
                <a:ea typeface="+mn-ea"/>
                <a:cs typeface="+mn-cs"/>
              </a:rPr>
              <a:t> –IOT</a:t>
            </a:r>
            <a:r>
              <a:rPr lang="en-US" sz="2800" b="1" dirty="0">
                <a:solidFill>
                  <a:srgbClr val="002060"/>
                </a:solidFill>
                <a:latin typeface="Verdana" panose="020B0604030504040204" pitchFamily="34" charset="0"/>
                <a:ea typeface="+mn-ea"/>
                <a:cs typeface="+mn-cs"/>
              </a:rPr>
              <a:t> </a:t>
            </a:r>
            <a:endParaRPr lang="en-US" altLang="en-IN" sz="2800" b="1" dirty="0">
              <a:solidFill>
                <a:srgbClr val="002060"/>
              </a:solidFill>
              <a:latin typeface="Verdana" panose="020B0604030504040204" pitchFamily="34" charset="0"/>
              <a:ea typeface="+mn-ea"/>
              <a:cs typeface="+mn-cs"/>
            </a:endParaRPr>
          </a:p>
        </p:txBody>
      </p:sp>
    </p:spTree>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200" y="766814"/>
            <a:ext cx="10668000" cy="1216025"/>
          </a:xfrm>
        </p:spPr>
        <p:txBody>
          <a:bodyPr/>
          <a:lstStyle/>
          <a:p>
            <a:r>
              <a:rPr lang="en-US" altLang="en-US" sz="3200" b="1" dirty="0">
                <a:solidFill>
                  <a:srgbClr val="FF0000"/>
                </a:solidFill>
              </a:rPr>
              <a:t> THE PROTOTYPE</a:t>
            </a:r>
            <a:br>
              <a:rPr lang="en-US" altLang="en-US" sz="2800" b="1" dirty="0">
                <a:solidFill>
                  <a:srgbClr val="FF0000"/>
                </a:solidFill>
              </a:rPr>
            </a:br>
            <a:endParaRPr lang="en-IN" sz="2800" dirty="0"/>
          </a:p>
        </p:txBody>
      </p:sp>
      <p:sp>
        <p:nvSpPr>
          <p:cNvPr id="3" name="Content Placeholder 2"/>
          <p:cNvSpPr>
            <a:spLocks noGrp="1"/>
          </p:cNvSpPr>
          <p:nvPr>
            <p:ph idx="1"/>
          </p:nvPr>
        </p:nvSpPr>
        <p:spPr/>
        <p:txBody>
          <a:bodyPr/>
          <a:lstStyle/>
          <a:p>
            <a:pPr marL="0" marR="0" lvl="0" indent="0" algn="l" defTabSz="914400" rtl="0" eaLnBrk="0" fontAlgn="base" latinLnBrk="0" hangingPunct="0">
              <a:lnSpc>
                <a:spcPct val="100000"/>
              </a:lnSpc>
              <a:spcBef>
                <a:spcPct val="20000"/>
              </a:spcBef>
              <a:spcAft>
                <a:spcPct val="0"/>
              </a:spcAft>
              <a:buClr>
                <a:srgbClr val="CC0000"/>
              </a:buClr>
              <a:buSzTx/>
              <a:buNone/>
              <a:defRPr/>
            </a:pPr>
            <a:br>
              <a:rPr kumimoji="0" lang="en-IN" altLang="en-US" sz="2800" b="0" i="0" u="none" strike="noStrike" kern="0" cap="none" spc="0" normalizeH="0" baseline="0" noProof="0" dirty="0">
                <a:ln>
                  <a:noFill/>
                </a:ln>
                <a:solidFill>
                  <a:srgbClr val="000000"/>
                </a:solidFill>
                <a:effectLst/>
                <a:uLnTx/>
                <a:uFillTx/>
                <a:latin typeface="Verdana" panose="020B0604030504040204"/>
                <a:ea typeface="+mn-ea"/>
                <a:cs typeface="+mn-cs"/>
              </a:rPr>
            </a:br>
            <a:endParaRPr kumimoji="0" lang="en-IN" altLang="en-US" sz="2800" b="0" i="0" u="none" strike="noStrike" kern="0" cap="none" spc="0" normalizeH="0" baseline="0" noProof="0" dirty="0">
              <a:ln>
                <a:noFill/>
              </a:ln>
              <a:solidFill>
                <a:srgbClr val="000000"/>
              </a:solidFill>
              <a:effectLst/>
              <a:uLnTx/>
              <a:uFillTx/>
              <a:latin typeface="Verdana" panose="020B0604030504040204"/>
              <a:ea typeface="+mn-ea"/>
              <a:cs typeface="+mn-cs"/>
            </a:endParaRPr>
          </a:p>
          <a:p>
            <a:pPr marL="0" indent="0">
              <a:buNone/>
            </a:pPr>
            <a:endParaRPr lang="en-IN" dirty="0"/>
          </a:p>
        </p:txBody>
      </p:sp>
      <p:sp>
        <p:nvSpPr>
          <p:cNvPr id="7" name="Date Placeholder 6"/>
          <p:cNvSpPr>
            <a:spLocks noGrp="1"/>
          </p:cNvSpPr>
          <p:nvPr>
            <p:ph type="dt" sz="half" idx="10"/>
          </p:nvPr>
        </p:nvSpPr>
        <p:spPr/>
        <p:txBody>
          <a:bodyPr/>
          <a:lstStyle/>
          <a:p>
            <a:pPr>
              <a:defRPr/>
            </a:pPr>
            <a:r>
              <a:rPr lang="en-US"/>
              <a:t>IOT Mini-Project</a:t>
            </a:r>
          </a:p>
        </p:txBody>
      </p:sp>
      <p:pic>
        <p:nvPicPr>
          <p:cNvPr id="8" name="Picture 7">
            <a:extLst>
              <a:ext uri="{FF2B5EF4-FFF2-40B4-BE49-F238E27FC236}">
                <a16:creationId xmlns:a16="http://schemas.microsoft.com/office/drawing/2014/main" id="{DCEAF052-152A-0CC8-5683-F6316EACD8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76398" y="1701165"/>
            <a:ext cx="7804482" cy="4390021"/>
          </a:xfrm>
          <a:prstGeom prst="rect">
            <a:avLst/>
          </a:prstGeom>
        </p:spPr>
      </p:pic>
    </p:spTree>
    <p:extLst>
      <p:ext uri="{BB962C8B-B14F-4D97-AF65-F5344CB8AC3E}">
        <p14:creationId xmlns:p14="http://schemas.microsoft.com/office/powerpoint/2010/main" val="1331827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651" y="838200"/>
            <a:ext cx="10668000" cy="1216025"/>
          </a:xfrm>
        </p:spPr>
        <p:txBody>
          <a:bodyPr/>
          <a:lstStyle/>
          <a:p>
            <a:r>
              <a:rPr lang="en-US" altLang="en-US" sz="3200" b="1" dirty="0">
                <a:solidFill>
                  <a:srgbClr val="FF0000"/>
                </a:solidFill>
              </a:rPr>
              <a:t> </a:t>
            </a:r>
            <a:r>
              <a:rPr lang="en-US" altLang="en-US" sz="2800" b="1" dirty="0">
                <a:solidFill>
                  <a:srgbClr val="FF0000"/>
                </a:solidFill>
              </a:rPr>
              <a:t>WORKING MODEL</a:t>
            </a:r>
            <a:br>
              <a:rPr lang="en-US" altLang="en-US" sz="2800" b="1" dirty="0">
                <a:solidFill>
                  <a:srgbClr val="FF0000"/>
                </a:solidFill>
              </a:rPr>
            </a:br>
            <a:endParaRPr lang="en-IN" sz="2800" dirty="0"/>
          </a:p>
        </p:txBody>
      </p:sp>
      <p:sp>
        <p:nvSpPr>
          <p:cNvPr id="3" name="Content Placeholder 2"/>
          <p:cNvSpPr>
            <a:spLocks noGrp="1"/>
          </p:cNvSpPr>
          <p:nvPr>
            <p:ph idx="1"/>
          </p:nvPr>
        </p:nvSpPr>
        <p:spPr/>
        <p:txBody>
          <a:bodyPr/>
          <a:lstStyle/>
          <a:p>
            <a:pPr marL="0" marR="0" lvl="0" indent="0" algn="l" defTabSz="914400" rtl="0" eaLnBrk="0" fontAlgn="base" latinLnBrk="0" hangingPunct="0">
              <a:lnSpc>
                <a:spcPct val="100000"/>
              </a:lnSpc>
              <a:spcBef>
                <a:spcPct val="20000"/>
              </a:spcBef>
              <a:spcAft>
                <a:spcPct val="0"/>
              </a:spcAft>
              <a:buClr>
                <a:srgbClr val="CC0000"/>
              </a:buClr>
              <a:buSzTx/>
              <a:buNone/>
              <a:defRPr/>
            </a:pPr>
            <a:br>
              <a:rPr kumimoji="0" lang="en-IN" altLang="en-US" sz="2800" b="0" i="0" u="none" strike="noStrike" kern="0" cap="none" spc="0" normalizeH="0" baseline="0" noProof="0" dirty="0">
                <a:ln>
                  <a:noFill/>
                </a:ln>
                <a:solidFill>
                  <a:srgbClr val="000000"/>
                </a:solidFill>
                <a:effectLst/>
                <a:uLnTx/>
                <a:uFillTx/>
                <a:latin typeface="Verdana" panose="020B0604030504040204"/>
                <a:ea typeface="+mn-ea"/>
                <a:cs typeface="+mn-cs"/>
              </a:rPr>
            </a:br>
            <a:endParaRPr kumimoji="0" lang="en-IN" altLang="en-US" sz="2800" b="0" i="0" u="none" strike="noStrike" kern="0" cap="none" spc="0" normalizeH="0" baseline="0" noProof="0" dirty="0">
              <a:ln>
                <a:noFill/>
              </a:ln>
              <a:solidFill>
                <a:srgbClr val="000000"/>
              </a:solidFill>
              <a:effectLst/>
              <a:uLnTx/>
              <a:uFillTx/>
              <a:latin typeface="Verdana" panose="020B0604030504040204"/>
              <a:ea typeface="+mn-ea"/>
              <a:cs typeface="+mn-cs"/>
            </a:endParaRPr>
          </a:p>
          <a:p>
            <a:pPr marL="0" indent="0">
              <a:buNone/>
            </a:pPr>
            <a:endParaRPr lang="en-IN" dirty="0"/>
          </a:p>
        </p:txBody>
      </p:sp>
      <p:sp>
        <p:nvSpPr>
          <p:cNvPr id="7" name="Date Placeholder 6"/>
          <p:cNvSpPr>
            <a:spLocks noGrp="1"/>
          </p:cNvSpPr>
          <p:nvPr>
            <p:ph type="dt" sz="half" idx="10"/>
          </p:nvPr>
        </p:nvSpPr>
        <p:spPr/>
        <p:txBody>
          <a:bodyPr/>
          <a:lstStyle/>
          <a:p>
            <a:pPr>
              <a:defRPr/>
            </a:pPr>
            <a:r>
              <a:rPr lang="en-US"/>
              <a:t>IOT Mini-Project</a:t>
            </a:r>
          </a:p>
        </p:txBody>
      </p:sp>
      <p:pic>
        <p:nvPicPr>
          <p:cNvPr id="6" name="IOT1">
            <a:hlinkClick r:id="" action="ppaction://media"/>
            <a:extLst>
              <a:ext uri="{FF2B5EF4-FFF2-40B4-BE49-F238E27FC236}">
                <a16:creationId xmlns:a16="http://schemas.microsoft.com/office/drawing/2014/main" id="{AB74F28D-43A7-6E8F-A4D6-FCF874D7A1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82588" y="1771262"/>
            <a:ext cx="7773397" cy="4372536"/>
          </a:xfrm>
          <a:prstGeom prst="rect">
            <a:avLst/>
          </a:prstGeom>
        </p:spPr>
      </p:pic>
    </p:spTree>
    <p:extLst>
      <p:ext uri="{BB962C8B-B14F-4D97-AF65-F5344CB8AC3E}">
        <p14:creationId xmlns:p14="http://schemas.microsoft.com/office/powerpoint/2010/main" val="4071149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7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349" y="728313"/>
            <a:ext cx="10668000" cy="1216025"/>
          </a:xfrm>
        </p:spPr>
        <p:txBody>
          <a:bodyPr/>
          <a:lstStyle/>
          <a:p>
            <a:r>
              <a:rPr lang="en-US" altLang="en-US" sz="3200" b="1" dirty="0">
                <a:solidFill>
                  <a:srgbClr val="FF0000"/>
                </a:solidFill>
              </a:rPr>
              <a:t>Implementation</a:t>
            </a:r>
            <a:br>
              <a:rPr lang="en-US" altLang="en-US" sz="3200" b="1" dirty="0">
                <a:solidFill>
                  <a:srgbClr val="FF0000"/>
                </a:solidFill>
              </a:rPr>
            </a:br>
            <a:endParaRPr lang="en-IN" sz="2800" dirty="0"/>
          </a:p>
        </p:txBody>
      </p:sp>
      <p:sp>
        <p:nvSpPr>
          <p:cNvPr id="3" name="Content Placeholder 2"/>
          <p:cNvSpPr>
            <a:spLocks noGrp="1"/>
          </p:cNvSpPr>
          <p:nvPr>
            <p:ph idx="1"/>
          </p:nvPr>
        </p:nvSpPr>
        <p:spPr/>
        <p:txBody>
          <a:bodyPr/>
          <a:lstStyle/>
          <a:p>
            <a:pPr>
              <a:lnSpc>
                <a:spcPct val="150000"/>
              </a:lnSpc>
              <a:buClr>
                <a:srgbClr val="CC0000"/>
              </a:buClr>
              <a:defRPr/>
            </a:pPr>
            <a:r>
              <a:rPr kumimoji="0" lang="en-IN"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The robot uses IR flame sensors to detect fire from different directions.</a:t>
            </a:r>
          </a:p>
          <a:p>
            <a:pPr>
              <a:lnSpc>
                <a:spcPct val="150000"/>
              </a:lnSpc>
              <a:buClr>
                <a:srgbClr val="CC0000"/>
              </a:buClr>
              <a:defRPr/>
            </a:pPr>
            <a:r>
              <a:rPr kumimoji="0" lang="en-IN"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Arduino UNO processes sensor data and directs the robot’s movement with BO motors and an L298 motor driver.</a:t>
            </a:r>
          </a:p>
          <a:p>
            <a:pPr>
              <a:lnSpc>
                <a:spcPct val="150000"/>
              </a:lnSpc>
              <a:buClr>
                <a:srgbClr val="CC0000"/>
              </a:buClr>
              <a:defRPr/>
            </a:pPr>
            <a:r>
              <a:rPr kumimoji="0" lang="en-IN"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Once fire is detected, a servo-controlled nozzle and water pump activate to suppress the fire.</a:t>
            </a:r>
          </a:p>
          <a:p>
            <a:pPr>
              <a:lnSpc>
                <a:spcPct val="150000"/>
              </a:lnSpc>
              <a:buClr>
                <a:srgbClr val="CC0000"/>
              </a:buClr>
              <a:defRPr/>
            </a:pPr>
            <a:r>
              <a:rPr kumimoji="0" lang="en-US"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A buzzer alerts nearby individuals when fire is detected.</a:t>
            </a:r>
          </a:p>
          <a:p>
            <a:pPr>
              <a:lnSpc>
                <a:spcPct val="150000"/>
              </a:lnSpc>
              <a:buClr>
                <a:srgbClr val="CC0000"/>
              </a:buClr>
              <a:defRPr/>
            </a:pPr>
            <a:endParaRPr kumimoji="0" lang="en-IN"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AC34E60E-BF3B-7B65-854B-9DDAE0D293B7}"/>
              </a:ext>
            </a:extLst>
          </p:cNvPr>
          <p:cNvSpPr>
            <a:spLocks noGrp="1"/>
          </p:cNvSpPr>
          <p:nvPr>
            <p:ph type="dt" sz="half" idx="10"/>
          </p:nvPr>
        </p:nvSpPr>
        <p:spPr/>
        <p:txBody>
          <a:bodyPr/>
          <a:lstStyle/>
          <a:p>
            <a:pPr>
              <a:defRPr/>
            </a:pPr>
            <a:r>
              <a:rPr lang="en-US"/>
              <a:t>IOT Mini-Project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349" y="728313"/>
            <a:ext cx="10668000" cy="1216025"/>
          </a:xfrm>
        </p:spPr>
        <p:txBody>
          <a:bodyPr/>
          <a:lstStyle/>
          <a:p>
            <a:r>
              <a:rPr lang="en-US" altLang="en-US" sz="3200" b="1" dirty="0">
                <a:solidFill>
                  <a:srgbClr val="FF0000"/>
                </a:solidFill>
              </a:rPr>
              <a:t>Implementation </a:t>
            </a:r>
            <a:br>
              <a:rPr lang="en-US" altLang="en-US" sz="3200" b="1" dirty="0">
                <a:solidFill>
                  <a:srgbClr val="FF0000"/>
                </a:solidFill>
              </a:rPr>
            </a:br>
            <a:endParaRPr lang="en-IN" sz="2800" dirty="0"/>
          </a:p>
        </p:txBody>
      </p:sp>
      <p:sp>
        <p:nvSpPr>
          <p:cNvPr id="3" name="Content Placeholder 2"/>
          <p:cNvSpPr>
            <a:spLocks noGrp="1"/>
          </p:cNvSpPr>
          <p:nvPr>
            <p:ph idx="1"/>
          </p:nvPr>
        </p:nvSpPr>
        <p:spPr/>
        <p:txBody>
          <a:bodyPr/>
          <a:lstStyle/>
          <a:p>
            <a:pPr>
              <a:lnSpc>
                <a:spcPct val="150000"/>
              </a:lnSpc>
              <a:buClr>
                <a:srgbClr val="CC0000"/>
              </a:buClr>
              <a:defRPr/>
            </a:pPr>
            <a:r>
              <a:rPr lang="en-US" sz="2400" dirty="0">
                <a:latin typeface="Times New Roman" panose="02020603050405020304" pitchFamily="18" charset="0"/>
                <a:cs typeface="Times New Roman" panose="02020603050405020304" pitchFamily="18" charset="0"/>
              </a:rPr>
              <a:t>The system is designed to reduce human intervention in hazardous fire situations, enhancing firefighter safety.</a:t>
            </a:r>
          </a:p>
          <a:p>
            <a:pPr>
              <a:lnSpc>
                <a:spcPct val="150000"/>
              </a:lnSpc>
              <a:buClr>
                <a:srgbClr val="CC0000"/>
              </a:buClr>
              <a:defRPr/>
            </a:pPr>
            <a:r>
              <a:rPr kumimoji="0" lang="en-US"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Designed to reduce firefighter risk by operating in hazardous areas without human intervention.</a:t>
            </a:r>
            <a:endParaRPr lang="en-IN" altLang="en-US" sz="2400" noProof="0" dirty="0">
              <a:solidFill>
                <a:srgbClr val="000000"/>
              </a:solidFill>
              <a:latin typeface="Verdana" panose="020B0604030504040204"/>
            </a:endParaRPr>
          </a:p>
          <a:p>
            <a:pPr>
              <a:lnSpc>
                <a:spcPct val="150000"/>
              </a:lnSpc>
              <a:buClr>
                <a:srgbClr val="CC0000"/>
              </a:buClr>
              <a:defRPr/>
            </a:pPr>
            <a:r>
              <a:rPr kumimoji="0" lang="en-US"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The robot is versatile, suitable for homes, industries, and remote areas.</a:t>
            </a:r>
            <a:endParaRPr kumimoji="0" lang="en-IN"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a:p>
            <a:pPr>
              <a:lnSpc>
                <a:spcPct val="150000"/>
              </a:lnSpc>
              <a:buClr>
                <a:srgbClr val="CC0000"/>
              </a:buClr>
              <a:defRPr/>
            </a:pPr>
            <a:r>
              <a:rPr kumimoji="0" lang="en-US"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rPr>
              <a:t>Future enhancements may include predictive maintenance and solar power to increase operational time.</a:t>
            </a:r>
            <a:endParaRPr kumimoji="0" lang="en-IN" altLang="en-US" sz="24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68E4D541-6277-973A-949D-1152FA2671FB}"/>
              </a:ext>
            </a:extLst>
          </p:cNvPr>
          <p:cNvSpPr>
            <a:spLocks noGrp="1"/>
          </p:cNvSpPr>
          <p:nvPr>
            <p:ph type="dt" sz="half" idx="10"/>
          </p:nvPr>
        </p:nvSpPr>
        <p:spPr/>
        <p:txBody>
          <a:bodyPr/>
          <a:lstStyle/>
          <a:p>
            <a:pPr>
              <a:defRPr/>
            </a:pPr>
            <a:r>
              <a:rPr lang="en-US"/>
              <a:t>IOT Mini-Project</a:t>
            </a:r>
          </a:p>
        </p:txBody>
      </p:sp>
    </p:spTree>
    <p:extLst>
      <p:ext uri="{BB962C8B-B14F-4D97-AF65-F5344CB8AC3E}">
        <p14:creationId xmlns:p14="http://schemas.microsoft.com/office/powerpoint/2010/main" val="1537523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6232" y="304801"/>
            <a:ext cx="10834641" cy="1216025"/>
          </a:xfrm>
        </p:spPr>
        <p:txBody>
          <a:bodyPr/>
          <a:lstStyle/>
          <a:p>
            <a:r>
              <a:rPr lang="en-US" altLang="en-US" sz="3200" b="1" dirty="0">
                <a:solidFill>
                  <a:srgbClr val="FF0000"/>
                </a:solidFill>
              </a:rPr>
              <a:t>Conclusion</a:t>
            </a:r>
            <a:endParaRPr lang="en-IN" sz="2800" dirty="0"/>
          </a:p>
        </p:txBody>
      </p:sp>
      <p:sp>
        <p:nvSpPr>
          <p:cNvPr id="3" name="Content Placeholder 2"/>
          <p:cNvSpPr>
            <a:spLocks noGrp="1"/>
          </p:cNvSpPr>
          <p:nvPr>
            <p:ph idx="1"/>
          </p:nvPr>
        </p:nvSpPr>
        <p:spPr>
          <a:xfrm>
            <a:off x="766232" y="1978025"/>
            <a:ext cx="10668000" cy="4267200"/>
          </a:xfrm>
        </p:spPr>
        <p:txBody>
          <a:bodyPr/>
          <a:lstStyle/>
          <a:p>
            <a:pPr marL="0" marR="0" lvl="0" indent="0" defTabSz="914400" rtl="0" eaLnBrk="0" fontAlgn="base" latinLnBrk="0" hangingPunct="0">
              <a:spcBef>
                <a:spcPct val="20000"/>
              </a:spcBef>
              <a:spcAft>
                <a:spcPct val="0"/>
              </a:spcAft>
              <a:buClr>
                <a:srgbClr val="CC0000"/>
              </a:buClr>
              <a:buSzTx/>
              <a:buNone/>
              <a:defRPr/>
            </a:pPr>
            <a:r>
              <a:rPr lang="en-US" sz="2400" dirty="0">
                <a:latin typeface="Times New Roman" panose="02020603050405020304" pitchFamily="18" charset="0"/>
                <a:cs typeface="Times New Roman" panose="02020603050405020304" pitchFamily="18" charset="0"/>
              </a:rPr>
              <a:t>The SMARTFIRE EXTINGUISHER IoT-based autonomous fire-fighting robot represents a significant advancement in fire safety and emergency response. By integrating real-time fire detection through IR flame sensors, autonomous navigation, and an automated water-spraying mechanism, the system offers an innovative and cost-effective solution for fire control. The robot’s ability to operate in both autonomous and manual modes provides flexibility, ensuring that it can efficiently tackle fires with minimal human intervention. This system not only reduces the risks associated with human involvement in fire-fighting but also ensures a rapid, reliable, and automated response to fire incidents. </a:t>
            </a:r>
            <a:endParaRPr lang="en-IN" sz="24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A98AE284-1AFC-47EA-FABE-FE46A1F5FEA7}"/>
              </a:ext>
            </a:extLst>
          </p:cNvPr>
          <p:cNvSpPr>
            <a:spLocks noGrp="1"/>
          </p:cNvSpPr>
          <p:nvPr>
            <p:ph type="dt" sz="half" idx="10"/>
          </p:nvPr>
        </p:nvSpPr>
        <p:spPr/>
        <p:txBody>
          <a:bodyPr/>
          <a:lstStyle/>
          <a:p>
            <a:pPr>
              <a:defRPr/>
            </a:pPr>
            <a:r>
              <a:rPr lang="en-US"/>
              <a:t>IOT Mini-Project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6232" y="304801"/>
            <a:ext cx="10834641" cy="1216025"/>
          </a:xfrm>
        </p:spPr>
        <p:txBody>
          <a:bodyPr/>
          <a:lstStyle/>
          <a:p>
            <a:r>
              <a:rPr lang="en-US" altLang="en-US" sz="3200" b="1" dirty="0">
                <a:solidFill>
                  <a:srgbClr val="FF0000"/>
                </a:solidFill>
              </a:rPr>
              <a:t>References</a:t>
            </a:r>
            <a:endParaRPr lang="en-IN" sz="2800" dirty="0"/>
          </a:p>
        </p:txBody>
      </p:sp>
      <p:sp>
        <p:nvSpPr>
          <p:cNvPr id="3" name="Content Placeholder 2"/>
          <p:cNvSpPr>
            <a:spLocks noGrp="1"/>
          </p:cNvSpPr>
          <p:nvPr>
            <p:ph idx="1"/>
          </p:nvPr>
        </p:nvSpPr>
        <p:spPr>
          <a:xfrm>
            <a:off x="766232" y="1862959"/>
            <a:ext cx="10668000" cy="4267200"/>
          </a:xfrm>
        </p:spPr>
        <p:txBody>
          <a:bodyPr/>
          <a:lstStyle/>
          <a:p>
            <a:pPr marL="0" marR="3175" indent="0" algn="just">
              <a:spcAft>
                <a:spcPts val="45"/>
              </a:spcAft>
              <a:buNone/>
            </a:pPr>
            <a:r>
              <a:rPr lang="en-IN"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 </a:t>
            </a:r>
            <a:r>
              <a:rPr lang="en-IN" sz="2000" dirty="0">
                <a:latin typeface="Times New Roman" panose="02020603050405020304" pitchFamily="18" charset="0"/>
                <a:cs typeface="Times New Roman" panose="02020603050405020304" pitchFamily="18" charset="0"/>
              </a:rPr>
              <a:t>K. R. Swetha, N. B, U. Afreen and M. D, "Fire Detector and Sprinkler Autonomous Robot," 2023 International Conference on Recent Advances in Science and Engineering Technology (ICRASET), B G NAGARA, India, 2023, pp. 1-6, </a:t>
            </a:r>
            <a:r>
              <a:rPr lang="en-IN" sz="2000" dirty="0" err="1">
                <a:latin typeface="Times New Roman" panose="02020603050405020304" pitchFamily="18" charset="0"/>
                <a:cs typeface="Times New Roman" panose="02020603050405020304" pitchFamily="18" charset="0"/>
              </a:rPr>
              <a:t>doi</a:t>
            </a:r>
            <a:r>
              <a:rPr lang="en-IN" sz="2000" dirty="0">
                <a:latin typeface="Times New Roman" panose="02020603050405020304" pitchFamily="18" charset="0"/>
                <a:cs typeface="Times New Roman" panose="02020603050405020304" pitchFamily="18" charset="0"/>
              </a:rPr>
              <a:t>: 10.1109/ICRASET59632.2023.10419930.</a:t>
            </a:r>
            <a:endParaRPr lang="en-IN"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3175" indent="0" algn="just">
              <a:spcAft>
                <a:spcPts val="45"/>
              </a:spcAft>
              <a:buNone/>
            </a:pPr>
            <a:r>
              <a:rPr lang="en-IN"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 </a:t>
            </a:r>
            <a:r>
              <a:rPr lang="en-IN" sz="2000" dirty="0">
                <a:latin typeface="Times New Roman" panose="02020603050405020304" pitchFamily="18" charset="0"/>
                <a:cs typeface="Times New Roman" panose="02020603050405020304" pitchFamily="18" charset="0"/>
              </a:rPr>
              <a:t>M. </a:t>
            </a:r>
            <a:r>
              <a:rPr lang="en-IN" sz="2000" dirty="0" err="1">
                <a:latin typeface="Times New Roman" panose="02020603050405020304" pitchFamily="18" charset="0"/>
                <a:cs typeface="Times New Roman" panose="02020603050405020304" pitchFamily="18" charset="0"/>
              </a:rPr>
              <a:t>Diwanji</a:t>
            </a:r>
            <a:r>
              <a:rPr lang="en-IN" sz="2000" dirty="0">
                <a:latin typeface="Times New Roman" panose="02020603050405020304" pitchFamily="18" charset="0"/>
                <a:cs typeface="Times New Roman" panose="02020603050405020304" pitchFamily="18" charset="0"/>
              </a:rPr>
              <a:t>, S. </a:t>
            </a:r>
            <a:r>
              <a:rPr lang="en-IN" sz="2000" dirty="0" err="1">
                <a:latin typeface="Times New Roman" panose="02020603050405020304" pitchFamily="18" charset="0"/>
                <a:cs typeface="Times New Roman" panose="02020603050405020304" pitchFamily="18" charset="0"/>
              </a:rPr>
              <a:t>Hisvankar</a:t>
            </a:r>
            <a:r>
              <a:rPr lang="en-IN" sz="2000" dirty="0">
                <a:latin typeface="Times New Roman" panose="02020603050405020304" pitchFamily="18" charset="0"/>
                <a:cs typeface="Times New Roman" panose="02020603050405020304" pitchFamily="18" charset="0"/>
              </a:rPr>
              <a:t> and C. Khandelwal, "Autonomous Fire Detecting and Extinguishing Robot," 2019 2nd International Conference on Intelligent Communication and Computational Techniques (ICCT), Jaipur, India, 2019, pp. 327-329, </a:t>
            </a:r>
            <a:r>
              <a:rPr lang="en-IN" sz="2000" dirty="0" err="1">
                <a:latin typeface="Times New Roman" panose="02020603050405020304" pitchFamily="18" charset="0"/>
                <a:cs typeface="Times New Roman" panose="02020603050405020304" pitchFamily="18" charset="0"/>
              </a:rPr>
              <a:t>doi</a:t>
            </a:r>
            <a:r>
              <a:rPr lang="en-IN" sz="2000" dirty="0">
                <a:latin typeface="Times New Roman" panose="02020603050405020304" pitchFamily="18" charset="0"/>
                <a:cs typeface="Times New Roman" panose="02020603050405020304" pitchFamily="18" charset="0"/>
              </a:rPr>
              <a:t>: 10.1109/ICCT46177.2019.8969067</a:t>
            </a:r>
          </a:p>
          <a:p>
            <a:pPr marL="0" marR="3175" indent="0" algn="just">
              <a:spcAft>
                <a:spcPts val="45"/>
              </a:spcAft>
              <a:buNone/>
            </a:pPr>
            <a:r>
              <a:rPr lang="en-IN"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 </a:t>
            </a:r>
            <a:r>
              <a:rPr lang="en-IN" sz="2000" dirty="0">
                <a:latin typeface="Times New Roman" panose="02020603050405020304" pitchFamily="18" charset="0"/>
                <a:cs typeface="Times New Roman" panose="02020603050405020304" pitchFamily="18" charset="0"/>
              </a:rPr>
              <a:t>.  H. Afzaal and N. A. Zafar, "Robot-based forest fire detection and extinguishing model," 2016 2nd International Conference on Robotics and Artificial Intelligence (ICRAI), Rawalpindi, Pakistan, 2016, pp. 112-117, </a:t>
            </a:r>
            <a:r>
              <a:rPr lang="en-IN" sz="2000" dirty="0" err="1">
                <a:latin typeface="Times New Roman" panose="02020603050405020304" pitchFamily="18" charset="0"/>
                <a:cs typeface="Times New Roman" panose="02020603050405020304" pitchFamily="18" charset="0"/>
              </a:rPr>
              <a:t>doi</a:t>
            </a:r>
            <a:r>
              <a:rPr lang="en-IN" sz="2000" dirty="0">
                <a:latin typeface="Times New Roman" panose="02020603050405020304" pitchFamily="18" charset="0"/>
                <a:cs typeface="Times New Roman" panose="02020603050405020304" pitchFamily="18" charset="0"/>
              </a:rPr>
              <a:t>: 10.1109/ICRAI.2016.7791238. </a:t>
            </a:r>
          </a:p>
          <a:p>
            <a:pPr marL="0" marR="3175" indent="0" algn="just">
              <a:spcAft>
                <a:spcPts val="45"/>
              </a:spcAft>
              <a:buNone/>
            </a:pPr>
            <a:r>
              <a:rPr lang="en-IN"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a:t>
            </a:r>
            <a:r>
              <a:rPr lang="en-IN" sz="2000" dirty="0">
                <a:latin typeface="Times New Roman" panose="02020603050405020304" pitchFamily="18" charset="0"/>
                <a:cs typeface="Times New Roman" panose="02020603050405020304" pitchFamily="18" charset="0"/>
              </a:rPr>
              <a:t> S. Usha, W. Jessica Sharon and M. S. </a:t>
            </a:r>
            <a:r>
              <a:rPr lang="en-IN" sz="2000" dirty="0" err="1">
                <a:latin typeface="Times New Roman" panose="02020603050405020304" pitchFamily="18" charset="0"/>
                <a:cs typeface="Times New Roman" panose="02020603050405020304" pitchFamily="18" charset="0"/>
              </a:rPr>
              <a:t>Shrajana</a:t>
            </a:r>
            <a:r>
              <a:rPr lang="en-IN" sz="2000" dirty="0">
                <a:latin typeface="Times New Roman" panose="02020603050405020304" pitchFamily="18" charset="0"/>
                <a:cs typeface="Times New Roman" panose="02020603050405020304" pitchFamily="18" charset="0"/>
              </a:rPr>
              <a:t>, "Fire Detection and Extinguishing Robot Using Arduino," 2024 International Conference on Communication, Computing and Internet of Things (IC3IoT), Chennai, India, 2024, pp. 1-6, </a:t>
            </a:r>
            <a:r>
              <a:rPr lang="en-IN" sz="2000" dirty="0" err="1">
                <a:latin typeface="Times New Roman" panose="02020603050405020304" pitchFamily="18" charset="0"/>
                <a:cs typeface="Times New Roman" panose="02020603050405020304" pitchFamily="18" charset="0"/>
              </a:rPr>
              <a:t>doi</a:t>
            </a:r>
            <a:r>
              <a:rPr lang="en-IN" sz="2000" dirty="0">
                <a:latin typeface="Times New Roman" panose="02020603050405020304" pitchFamily="18" charset="0"/>
                <a:cs typeface="Times New Roman" panose="02020603050405020304" pitchFamily="18" charset="0"/>
              </a:rPr>
              <a:t>: 10.1109/IC3IoT60841.2024.10550218. </a:t>
            </a:r>
            <a:endParaRPr lang="en-IN" sz="2000"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2EE77914-B4D9-C0E0-6EF2-A88B0E7A598B}"/>
              </a:ext>
            </a:extLst>
          </p:cNvPr>
          <p:cNvSpPr>
            <a:spLocks noGrp="1"/>
          </p:cNvSpPr>
          <p:nvPr>
            <p:ph type="dt" sz="half" idx="10"/>
          </p:nvPr>
        </p:nvSpPr>
        <p:spPr/>
        <p:txBody>
          <a:bodyPr/>
          <a:lstStyle/>
          <a:p>
            <a:pPr>
              <a:defRPr/>
            </a:pPr>
            <a:r>
              <a:rPr lang="en-US"/>
              <a:t>IOT Mini-Project</a:t>
            </a:r>
          </a:p>
        </p:txBody>
      </p:sp>
    </p:spTree>
    <p:extLst>
      <p:ext uri="{BB962C8B-B14F-4D97-AF65-F5344CB8AC3E}">
        <p14:creationId xmlns:p14="http://schemas.microsoft.com/office/powerpoint/2010/main" val="15258827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200" y="3168074"/>
            <a:ext cx="10668000" cy="1216025"/>
          </a:xfrm>
        </p:spPr>
        <p:txBody>
          <a:bodyPr anchor="ctr"/>
          <a:lstStyle/>
          <a:p>
            <a:pPr algn="ctr"/>
            <a:r>
              <a:rPr lang="en-IN" altLang="en-US" sz="4000" b="1" dirty="0">
                <a:solidFill>
                  <a:srgbClr val="FF0000"/>
                </a:solidFill>
              </a:rPr>
              <a:t>Thank You</a:t>
            </a:r>
            <a:endParaRPr lang="en-IN" dirty="0"/>
          </a:p>
        </p:txBody>
      </p:sp>
      <p:sp>
        <p:nvSpPr>
          <p:cNvPr id="3" name="Date Placeholder 2">
            <a:extLst>
              <a:ext uri="{FF2B5EF4-FFF2-40B4-BE49-F238E27FC236}">
                <a16:creationId xmlns:a16="http://schemas.microsoft.com/office/drawing/2014/main" id="{46D0B648-8F7D-F22B-5E7C-6712DC811BE0}"/>
              </a:ext>
            </a:extLst>
          </p:cNvPr>
          <p:cNvSpPr>
            <a:spLocks noGrp="1"/>
          </p:cNvSpPr>
          <p:nvPr>
            <p:ph type="dt" sz="half" idx="10"/>
          </p:nvPr>
        </p:nvSpPr>
        <p:spPr/>
        <p:txBody>
          <a:bodyPr/>
          <a:lstStyle/>
          <a:p>
            <a:pPr>
              <a:defRPr/>
            </a:pPr>
            <a:r>
              <a:rPr lang="en-US"/>
              <a:t>IOT Mini-Project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sz="3200" b="1" dirty="0">
                <a:solidFill>
                  <a:srgbClr val="FF0000"/>
                </a:solidFill>
              </a:rPr>
              <a:t>ABSTRACT</a:t>
            </a:r>
            <a:endParaRPr lang="en-IN" sz="2800" dirty="0"/>
          </a:p>
        </p:txBody>
      </p:sp>
      <p:sp>
        <p:nvSpPr>
          <p:cNvPr id="3" name="Content Placeholder 2"/>
          <p:cNvSpPr>
            <a:spLocks noGrp="1"/>
          </p:cNvSpPr>
          <p:nvPr>
            <p:ph idx="1"/>
          </p:nvPr>
        </p:nvSpPr>
        <p:spPr/>
        <p:txBody>
          <a:bodyPr/>
          <a:lstStyle/>
          <a:p>
            <a:pPr marL="0" indent="0" algn="just">
              <a:lnSpc>
                <a:spcPct val="150000"/>
              </a:lnSpc>
              <a:buClr>
                <a:srgbClr val="CC0000"/>
              </a:buClr>
              <a:buNone/>
              <a:defRPr/>
            </a:pPr>
            <a:r>
              <a:rPr lang="en-US" sz="2000" dirty="0">
                <a:latin typeface="Times New Roman" panose="02020603050405020304" pitchFamily="18" charset="0"/>
                <a:cs typeface="Times New Roman" panose="02020603050405020304" pitchFamily="18" charset="0"/>
              </a:rPr>
              <a:t>The </a:t>
            </a:r>
            <a:r>
              <a:rPr lang="en-US" sz="2000" dirty="0" err="1">
                <a:latin typeface="Times New Roman" panose="02020603050405020304" pitchFamily="18" charset="0"/>
                <a:cs typeface="Times New Roman" panose="02020603050405020304" pitchFamily="18" charset="0"/>
              </a:rPr>
              <a:t>SmartFire</a:t>
            </a:r>
            <a:r>
              <a:rPr lang="en-US" sz="2000" dirty="0">
                <a:latin typeface="Times New Roman" panose="02020603050405020304" pitchFamily="18" charset="0"/>
                <a:cs typeface="Times New Roman" panose="02020603050405020304" pitchFamily="18" charset="0"/>
              </a:rPr>
              <a:t> Extinguisher is an IoT-based robot designed to detect and extinguish fires quickly and safely. Using IR flame sensors, it detects fires, and an Arduino UNO processes the data to navigate towards the source. The robot has two modes: autonomous, where it avoids obstacles and navigates independently, and manual, where it can be controlled remotely. This system offers a safe, cost-effective solution for fire management, especially in dangerous or hard-to-reach areas. The system provides a cost-effective, scalable, and safe alternative for fire management, especially in hazardous or hard-to-reach areas. Planned future upgrades include Android-based remote monitoring, AI for fire-type detection, robotic arms for rescue operations, and drone-based aerial firefighting to handle large-scale incidents like forest fires more effectively.</a:t>
            </a:r>
            <a:endParaRPr lang="en-IN"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465CFCF6-2542-0549-5F86-EA27ED0E5373}"/>
              </a:ext>
            </a:extLst>
          </p:cNvPr>
          <p:cNvSpPr>
            <a:spLocks noGrp="1"/>
          </p:cNvSpPr>
          <p:nvPr>
            <p:ph type="dt" sz="half" idx="10"/>
          </p:nvPr>
        </p:nvSpPr>
        <p:spPr/>
        <p:txBody>
          <a:bodyPr/>
          <a:lstStyle/>
          <a:p>
            <a:pPr>
              <a:defRPr/>
            </a:pPr>
            <a:r>
              <a:rPr lang="en-US"/>
              <a:t>IOT Mini-Project</a:t>
            </a:r>
          </a:p>
        </p:txBody>
      </p:sp>
    </p:spTree>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solidFill>
                  <a:srgbClr val="FF0000"/>
                </a:solidFill>
              </a:rPr>
              <a:t>I</a:t>
            </a:r>
            <a:r>
              <a:rPr lang="en-IN" sz="3200" b="1" dirty="0" err="1">
                <a:solidFill>
                  <a:srgbClr val="FF0000"/>
                </a:solidFill>
              </a:rPr>
              <a:t>ntroduction</a:t>
            </a:r>
            <a:endParaRPr lang="en-IN" sz="2800" dirty="0"/>
          </a:p>
        </p:txBody>
      </p:sp>
      <p:sp>
        <p:nvSpPr>
          <p:cNvPr id="3" name="Content Placeholder 2"/>
          <p:cNvSpPr>
            <a:spLocks noGrp="1"/>
          </p:cNvSpPr>
          <p:nvPr>
            <p:ph idx="1"/>
          </p:nvPr>
        </p:nvSpPr>
        <p:spPr/>
        <p:txBody>
          <a:bodyPr/>
          <a:lstStyle/>
          <a:p>
            <a:r>
              <a:rPr lang="en-US" sz="2400" dirty="0">
                <a:latin typeface="Times New Roman" panose="02020603050405020304" pitchFamily="18" charset="0"/>
                <a:cs typeface="Times New Roman" panose="02020603050405020304" pitchFamily="18" charset="0"/>
              </a:rPr>
              <a:t>Fire disasters can cause serious damage, and traditional methods put firefighters at risk, especially in dangerous places. With advances in robotics and IoT, there’s an opportunity to create systems that can fight fires without putting people in danger.</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The </a:t>
            </a:r>
            <a:r>
              <a:rPr lang="en-US" sz="2400" dirty="0" err="1">
                <a:latin typeface="Times New Roman" panose="02020603050405020304" pitchFamily="18" charset="0"/>
                <a:cs typeface="Times New Roman" panose="02020603050405020304" pitchFamily="18" charset="0"/>
              </a:rPr>
              <a:t>SmartFire</a:t>
            </a:r>
            <a:r>
              <a:rPr lang="en-US" sz="2400" dirty="0">
                <a:latin typeface="Times New Roman" panose="02020603050405020304" pitchFamily="18" charset="0"/>
                <a:cs typeface="Times New Roman" panose="02020603050405020304" pitchFamily="18" charset="0"/>
              </a:rPr>
              <a:t> Extinguisher is an IoT-based robot designed to detect and extinguish fires automatically. Using IR flame sensors, it finds fires and takes action to put them out. The robot offers a safer and faster solution for fire management, reducing human risk in hazardous environments.</a:t>
            </a:r>
          </a:p>
        </p:txBody>
      </p:sp>
      <p:sp>
        <p:nvSpPr>
          <p:cNvPr id="4" name="Date Placeholder 3">
            <a:extLst>
              <a:ext uri="{FF2B5EF4-FFF2-40B4-BE49-F238E27FC236}">
                <a16:creationId xmlns:a16="http://schemas.microsoft.com/office/drawing/2014/main" id="{5D873E6E-ABFE-B872-F6D2-0EE6DAC3994A}"/>
              </a:ext>
            </a:extLst>
          </p:cNvPr>
          <p:cNvSpPr>
            <a:spLocks noGrp="1"/>
          </p:cNvSpPr>
          <p:nvPr>
            <p:ph type="dt" sz="half" idx="10"/>
          </p:nvPr>
        </p:nvSpPr>
        <p:spPr/>
        <p:txBody>
          <a:bodyPr/>
          <a:lstStyle/>
          <a:p>
            <a:pPr>
              <a:defRPr/>
            </a:pPr>
            <a:r>
              <a:rPr lang="en-US"/>
              <a:t>IOT Mini-Project</a:t>
            </a:r>
          </a:p>
        </p:txBody>
      </p:sp>
    </p:spTree>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sz="3200" b="1" dirty="0">
                <a:solidFill>
                  <a:srgbClr val="FF0000"/>
                </a:solidFill>
              </a:rPr>
              <a:t>Problem Statement</a:t>
            </a:r>
          </a:p>
        </p:txBody>
      </p:sp>
      <p:sp>
        <p:nvSpPr>
          <p:cNvPr id="3" name="Content Placeholder 2"/>
          <p:cNvSpPr>
            <a:spLocks noGrp="1"/>
          </p:cNvSpPr>
          <p:nvPr>
            <p:ph idx="1"/>
          </p:nvPr>
        </p:nvSpPr>
        <p:spPr>
          <a:xfrm>
            <a:off x="812800" y="2216150"/>
            <a:ext cx="10668000" cy="4267200"/>
          </a:xfrm>
        </p:spPr>
        <p:txBody>
          <a:bodyPr/>
          <a:lstStyle/>
          <a:p>
            <a:pPr marL="0" indent="0" algn="just">
              <a:lnSpc>
                <a:spcPct val="150000"/>
              </a:lnSpc>
              <a:buNone/>
            </a:pPr>
            <a:r>
              <a:rPr lang="en-US" sz="2400" dirty="0">
                <a:latin typeface="Times New Roman" panose="02020603050405020304" pitchFamily="18" charset="0"/>
                <a:cs typeface="Times New Roman" panose="02020603050405020304" pitchFamily="18" charset="0"/>
              </a:rPr>
              <a:t>Fire accidents pose a significant risk to life and property, especially in areas where human intervention is unsafe or delayed. Traditional fire-fighting methods may not always be effective. This project develops "</a:t>
            </a:r>
            <a:r>
              <a:rPr lang="en-US" sz="2400" b="1" dirty="0">
                <a:latin typeface="Times New Roman" panose="02020603050405020304" pitchFamily="18" charset="0"/>
                <a:cs typeface="Times New Roman" panose="02020603050405020304" pitchFamily="18" charset="0"/>
              </a:rPr>
              <a:t>THE SMARTFIRE EXTINGUISHER</a:t>
            </a:r>
            <a:r>
              <a:rPr lang="en-US" sz="2400" dirty="0">
                <a:latin typeface="Times New Roman" panose="02020603050405020304" pitchFamily="18" charset="0"/>
                <a:cs typeface="Times New Roman" panose="02020603050405020304" pitchFamily="18" charset="0"/>
              </a:rPr>
              <a:t>," an IoT-based robot designed to autonomously detect and extinguish fires, reducing human risk and improving fire safety.</a:t>
            </a:r>
            <a:endParaRPr lang="en-IN" sz="24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02215BFC-1514-B602-5E43-9B9B12DDB2D2}"/>
              </a:ext>
            </a:extLst>
          </p:cNvPr>
          <p:cNvSpPr>
            <a:spLocks noGrp="1"/>
          </p:cNvSpPr>
          <p:nvPr>
            <p:ph type="dt" sz="half" idx="10"/>
          </p:nvPr>
        </p:nvSpPr>
        <p:spPr/>
        <p:txBody>
          <a:bodyPr/>
          <a:lstStyle/>
          <a:p>
            <a:pPr>
              <a:defRPr/>
            </a:pPr>
            <a:r>
              <a:rPr lang="en-US"/>
              <a:t>IOT Mini-Project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FCD0241-1148-BC1E-F2E2-99CC3026E3A1}"/>
              </a:ext>
            </a:extLst>
          </p:cNvPr>
          <p:cNvSpPr>
            <a:spLocks noGrp="1"/>
          </p:cNvSpPr>
          <p:nvPr>
            <p:ph type="dt" sz="half" idx="10"/>
          </p:nvPr>
        </p:nvSpPr>
        <p:spPr/>
        <p:txBody>
          <a:bodyPr/>
          <a:lstStyle/>
          <a:p>
            <a:pPr>
              <a:defRPr/>
            </a:pPr>
            <a:r>
              <a:rPr lang="en-US"/>
              <a:t>IOT Mini-Project</a:t>
            </a:r>
          </a:p>
        </p:txBody>
      </p:sp>
      <p:sp>
        <p:nvSpPr>
          <p:cNvPr id="5" name="Rectangle 1">
            <a:extLst>
              <a:ext uri="{FF2B5EF4-FFF2-40B4-BE49-F238E27FC236}">
                <a16:creationId xmlns:a16="http://schemas.microsoft.com/office/drawing/2014/main" id="{A88F8B18-B0E8-DDBE-1ABB-976CBF52EBE4}"/>
              </a:ext>
            </a:extLst>
          </p:cNvPr>
          <p:cNvSpPr>
            <a:spLocks noGrp="1" noChangeArrowheads="1"/>
          </p:cNvSpPr>
          <p:nvPr>
            <p:ph idx="1"/>
          </p:nvPr>
        </p:nvSpPr>
        <p:spPr bwMode="auto">
          <a:xfrm>
            <a:off x="700618" y="1650791"/>
            <a:ext cx="10678582" cy="4739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spcBef>
                <a:spcPct val="0"/>
              </a:spcBef>
              <a:buClrTx/>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Autonomous Fire Detection and Response:</a:t>
            </a:r>
            <a:b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integrates IR flame sensors with an Arduino-controlled mobile robot that autonomously navigates toward fire sources, avoiding obstacles and extinguishing fires using a servo-controlled water pump.</a:t>
            </a:r>
          </a:p>
          <a:p>
            <a:pPr>
              <a:spcBef>
                <a:spcPct val="0"/>
              </a:spcBef>
              <a:buClrTx/>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Dual Operational Modes with Remote Accessibility:</a:t>
            </a:r>
            <a:b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robot supports both autonomous and manual (IoT/RF-based) control modes, allowing real-time remote operation in hazardous areas, ensuring flexibility and enhanced safety in various fire-prone environments.</a:t>
            </a:r>
          </a:p>
          <a:p>
            <a:pPr>
              <a:spcBef>
                <a:spcPct val="0"/>
              </a:spcBef>
              <a:buClrTx/>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Sensor Integration:</a:t>
            </a:r>
            <a:b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robot utilizes infrared (IR) flame sensors to detect the presence of fire. These sensors continuously monitor the surroundings and relay data to the Arduino UNO, which processes the information to determine if a fire is present.</a:t>
            </a:r>
          </a:p>
          <a:p>
            <a:pPr>
              <a:spcBef>
                <a:spcPct val="0"/>
              </a:spcBef>
              <a:buClrTx/>
            </a:pP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6" name="Title 1"/>
          <p:cNvSpPr>
            <a:spLocks noGrp="1"/>
          </p:cNvSpPr>
          <p:nvPr>
            <p:ph type="title"/>
          </p:nvPr>
        </p:nvSpPr>
        <p:spPr>
          <a:xfrm>
            <a:off x="766233" y="304801"/>
            <a:ext cx="10668000" cy="1216025"/>
          </a:xfrm>
        </p:spPr>
        <p:txBody>
          <a:bodyPr/>
          <a:lstStyle/>
          <a:p>
            <a:r>
              <a:rPr lang="en-US" altLang="en-US" sz="3200" b="1" dirty="0">
                <a:solidFill>
                  <a:srgbClr val="FF0000"/>
                </a:solidFill>
              </a:rPr>
              <a:t>Proposed Work</a:t>
            </a:r>
          </a:p>
        </p:txBody>
      </p:sp>
    </p:spTree>
    <p:extLst>
      <p:ext uri="{BB962C8B-B14F-4D97-AF65-F5344CB8AC3E}">
        <p14:creationId xmlns:p14="http://schemas.microsoft.com/office/powerpoint/2010/main" val="3767986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b="1" dirty="0">
                <a:solidFill>
                  <a:srgbClr val="FF0000"/>
                </a:solidFill>
              </a:rPr>
              <a:t>Implementation</a:t>
            </a:r>
            <a:endParaRPr lang="en-IN" sz="2800" dirty="0"/>
          </a:p>
        </p:txBody>
      </p:sp>
      <p:sp>
        <p:nvSpPr>
          <p:cNvPr id="4" name="Date Placeholder 3">
            <a:extLst>
              <a:ext uri="{FF2B5EF4-FFF2-40B4-BE49-F238E27FC236}">
                <a16:creationId xmlns:a16="http://schemas.microsoft.com/office/drawing/2014/main" id="{76C9BBA0-AF34-E7F5-2123-EF5972D8DD47}"/>
              </a:ext>
            </a:extLst>
          </p:cNvPr>
          <p:cNvSpPr>
            <a:spLocks noGrp="1"/>
          </p:cNvSpPr>
          <p:nvPr>
            <p:ph type="dt" sz="half" idx="10"/>
          </p:nvPr>
        </p:nvSpPr>
        <p:spPr/>
        <p:txBody>
          <a:bodyPr/>
          <a:lstStyle/>
          <a:p>
            <a:pPr>
              <a:defRPr/>
            </a:pPr>
            <a:r>
              <a:rPr lang="en-US"/>
              <a:t>IOT Mini-Project</a:t>
            </a:r>
          </a:p>
        </p:txBody>
      </p:sp>
      <p:sp>
        <p:nvSpPr>
          <p:cNvPr id="5" name="Rectangle 1">
            <a:extLst>
              <a:ext uri="{FF2B5EF4-FFF2-40B4-BE49-F238E27FC236}">
                <a16:creationId xmlns:a16="http://schemas.microsoft.com/office/drawing/2014/main" id="{0B46AABA-D0D0-95DA-2AC2-DAABC775185F}"/>
              </a:ext>
            </a:extLst>
          </p:cNvPr>
          <p:cNvSpPr>
            <a:spLocks noChangeArrowheads="1"/>
          </p:cNvSpPr>
          <p:nvPr/>
        </p:nvSpPr>
        <p:spPr bwMode="auto">
          <a:xfrm>
            <a:off x="719341" y="1990199"/>
            <a:ext cx="106680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Arduino UNO and Motor Control:</a:t>
            </a:r>
            <a:b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Arduino UNO acts as the central controller, processing data from the sensors and guiding the robot's movements. The robot’s movement is managed by DC motors controlled via an L298 motor driver, ensuring precise navigation toward the fire source.</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Fire Extinguishing Mechanism:</a:t>
            </a:r>
            <a:b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Upon detecting a fire, the robot activates a servo-controlled nozzle and water pump system. The nozzle directs the water, and the pump ensures a continuous flow to extinguish the fire.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b="1" dirty="0">
                <a:solidFill>
                  <a:srgbClr val="FF0000"/>
                </a:solidFill>
              </a:rPr>
              <a:t>Architecture </a:t>
            </a:r>
          </a:p>
        </p:txBody>
      </p:sp>
      <p:sp>
        <p:nvSpPr>
          <p:cNvPr id="7" name="Date Placeholder 6"/>
          <p:cNvSpPr>
            <a:spLocks noGrp="1"/>
          </p:cNvSpPr>
          <p:nvPr>
            <p:ph type="dt" sz="half" idx="10"/>
          </p:nvPr>
        </p:nvSpPr>
        <p:spPr/>
        <p:txBody>
          <a:bodyPr/>
          <a:lstStyle/>
          <a:p>
            <a:pPr>
              <a:defRPr/>
            </a:pPr>
            <a:r>
              <a:rPr lang="en-US"/>
              <a:t>IOT Mini-Project</a:t>
            </a:r>
          </a:p>
        </p:txBody>
      </p:sp>
      <p:pic>
        <p:nvPicPr>
          <p:cNvPr id="1026" name="Picture 2" descr="Arduino Based Autonomous Fire Fighting Robot Project">
            <a:extLst>
              <a:ext uri="{FF2B5EF4-FFF2-40B4-BE49-F238E27FC236}">
                <a16:creationId xmlns:a16="http://schemas.microsoft.com/office/drawing/2014/main" id="{74D1EEE1-298D-DA63-B545-275CE9E9520A}"/>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812800" y="1749425"/>
            <a:ext cx="4295895" cy="42672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1FCF8ACD-984D-62A0-CB52-75FFE830E29F}"/>
              </a:ext>
            </a:extLst>
          </p:cNvPr>
          <p:cNvPicPr>
            <a:picLocks noChangeAspect="1"/>
          </p:cNvPicPr>
          <p:nvPr/>
        </p:nvPicPr>
        <p:blipFill>
          <a:blip r:embed="rId3"/>
          <a:stretch>
            <a:fillRect/>
          </a:stretch>
        </p:blipFill>
        <p:spPr>
          <a:xfrm>
            <a:off x="5559398" y="1711022"/>
            <a:ext cx="5734850" cy="434400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200" y="819752"/>
            <a:ext cx="10668000" cy="1216025"/>
          </a:xfrm>
        </p:spPr>
        <p:txBody>
          <a:bodyPr/>
          <a:lstStyle/>
          <a:p>
            <a:r>
              <a:rPr lang="en-US" altLang="en-US" sz="3200" b="1" dirty="0">
                <a:solidFill>
                  <a:srgbClr val="FF0000"/>
                </a:solidFill>
              </a:rPr>
              <a:t> </a:t>
            </a:r>
            <a:br>
              <a:rPr lang="en-US" altLang="en-US" sz="3200" b="1" dirty="0">
                <a:solidFill>
                  <a:srgbClr val="FF0000"/>
                </a:solidFill>
              </a:rPr>
            </a:br>
            <a:br>
              <a:rPr lang="en-US" altLang="en-US" sz="3200" b="1" dirty="0">
                <a:solidFill>
                  <a:srgbClr val="FF0000"/>
                </a:solidFill>
              </a:rPr>
            </a:br>
            <a:br>
              <a:rPr lang="en-US" altLang="en-US" sz="3200" b="1" dirty="0">
                <a:solidFill>
                  <a:srgbClr val="FF0000"/>
                </a:solidFill>
              </a:rPr>
            </a:br>
            <a:br>
              <a:rPr lang="en-US" altLang="en-US" sz="3200" b="1" dirty="0">
                <a:solidFill>
                  <a:srgbClr val="FF0000"/>
                </a:solidFill>
              </a:rPr>
            </a:br>
            <a:r>
              <a:rPr lang="en-US" altLang="en-US" sz="2800" b="1" dirty="0">
                <a:solidFill>
                  <a:srgbClr val="FF0000"/>
                </a:solidFill>
              </a:rPr>
              <a:t>System requirements</a:t>
            </a:r>
            <a:br>
              <a:rPr lang="en-US" altLang="en-US" sz="2800" b="1" dirty="0">
                <a:solidFill>
                  <a:srgbClr val="FF0000"/>
                </a:solidFill>
              </a:rPr>
            </a:br>
            <a:endParaRPr lang="en-IN" sz="2800" dirty="0"/>
          </a:p>
        </p:txBody>
      </p:sp>
      <p:sp>
        <p:nvSpPr>
          <p:cNvPr id="3" name="Content Placeholder 2"/>
          <p:cNvSpPr>
            <a:spLocks noGrp="1"/>
          </p:cNvSpPr>
          <p:nvPr>
            <p:ph idx="1"/>
          </p:nvPr>
        </p:nvSpPr>
        <p:spPr/>
        <p:txBody>
          <a:bodyPr/>
          <a:lstStyle/>
          <a:p>
            <a:pPr marL="469900" marR="0" lvl="0" indent="-469900" algn="l" defTabSz="914400" rtl="0" eaLnBrk="0" fontAlgn="base" latinLnBrk="0" hangingPunct="0">
              <a:lnSpc>
                <a:spcPct val="150000"/>
              </a:lnSpc>
              <a:spcBef>
                <a:spcPct val="20000"/>
              </a:spcBef>
              <a:spcAft>
                <a:spcPct val="0"/>
              </a:spcAft>
              <a:buClr>
                <a:srgbClr val="CC0000"/>
              </a:buClr>
              <a:buSzTx/>
              <a:buFont typeface="Wingdings" panose="05000000000000000000" pitchFamily="2" charset="2"/>
              <a:buChar char="o"/>
              <a:defRPr/>
            </a:pPr>
            <a:r>
              <a:rPr kumimoji="0" lang="en-IN" altLang="en-US" sz="2800" b="0" i="0" u="none" strike="noStrike" kern="0" cap="none" spc="0" normalizeH="0" baseline="0" noProof="0" dirty="0">
                <a:ln>
                  <a:noFill/>
                </a:ln>
                <a:solidFill>
                  <a:srgbClr val="000000"/>
                </a:solidFill>
                <a:effectLst/>
                <a:uLnTx/>
                <a:uFillTx/>
                <a:latin typeface="Verdana" panose="020B0604030504040204"/>
                <a:ea typeface="+mn-ea"/>
                <a:cs typeface="+mn-cs"/>
              </a:rPr>
              <a:t>Arduino UNO software</a:t>
            </a:r>
          </a:p>
          <a:p>
            <a:pPr marL="469900" marR="0" lvl="0" indent="-469900" algn="l" defTabSz="914400" rtl="0" eaLnBrk="0" fontAlgn="base" latinLnBrk="0" hangingPunct="0">
              <a:lnSpc>
                <a:spcPct val="150000"/>
              </a:lnSpc>
              <a:spcBef>
                <a:spcPct val="20000"/>
              </a:spcBef>
              <a:spcAft>
                <a:spcPct val="0"/>
              </a:spcAft>
              <a:buClr>
                <a:srgbClr val="CC0000"/>
              </a:buClr>
              <a:buSzTx/>
              <a:buFont typeface="Wingdings" panose="05000000000000000000" pitchFamily="2" charset="2"/>
              <a:buChar char="o"/>
              <a:defRPr/>
            </a:pPr>
            <a:r>
              <a:rPr lang="en-IN" sz="2800" dirty="0"/>
              <a:t>IR Flame Sensor</a:t>
            </a:r>
            <a:endParaRPr lang="en-IN" sz="4400" dirty="0">
              <a:solidFill>
                <a:srgbClr val="000000"/>
              </a:solidFill>
              <a:latin typeface="Verdana" panose="020B0604030504040204"/>
            </a:endParaRPr>
          </a:p>
          <a:p>
            <a:pPr marL="469900" marR="0" lvl="0" indent="-469900" algn="l" defTabSz="914400" rtl="0" eaLnBrk="0" fontAlgn="base" latinLnBrk="0" hangingPunct="0">
              <a:lnSpc>
                <a:spcPct val="150000"/>
              </a:lnSpc>
              <a:spcBef>
                <a:spcPct val="20000"/>
              </a:spcBef>
              <a:spcAft>
                <a:spcPct val="0"/>
              </a:spcAft>
              <a:buClr>
                <a:srgbClr val="CC0000"/>
              </a:buClr>
              <a:buSzTx/>
              <a:buFont typeface="Wingdings" panose="05000000000000000000" pitchFamily="2" charset="2"/>
              <a:buChar char="o"/>
              <a:defRPr/>
            </a:pPr>
            <a:r>
              <a:rPr kumimoji="0" lang="en-IN" altLang="en-US" sz="2800" b="0" i="0" u="none" strike="noStrike" kern="0" cap="none" spc="0" normalizeH="0" baseline="0" noProof="0" dirty="0">
                <a:ln>
                  <a:noFill/>
                </a:ln>
                <a:solidFill>
                  <a:srgbClr val="000000"/>
                </a:solidFill>
                <a:effectLst/>
                <a:uLnTx/>
                <a:uFillTx/>
                <a:latin typeface="Verdana" panose="020B0604030504040204"/>
                <a:ea typeface="+mn-ea"/>
                <a:cs typeface="+mn-cs"/>
              </a:rPr>
              <a:t>Switches</a:t>
            </a:r>
          </a:p>
          <a:p>
            <a:pPr marL="469900" marR="0" lvl="0" indent="-469900" algn="l" defTabSz="914400" rtl="0" eaLnBrk="0" fontAlgn="base" latinLnBrk="0" hangingPunct="0">
              <a:lnSpc>
                <a:spcPct val="150000"/>
              </a:lnSpc>
              <a:spcBef>
                <a:spcPct val="20000"/>
              </a:spcBef>
              <a:spcAft>
                <a:spcPct val="0"/>
              </a:spcAft>
              <a:buClr>
                <a:srgbClr val="CC0000"/>
              </a:buClr>
              <a:buSzTx/>
              <a:buFont typeface="Wingdings" panose="05000000000000000000" pitchFamily="2" charset="2"/>
              <a:buChar char="o"/>
              <a:defRPr/>
            </a:pPr>
            <a:r>
              <a:rPr lang="en-IN" altLang="en-US" sz="2800" dirty="0">
                <a:solidFill>
                  <a:srgbClr val="000000"/>
                </a:solidFill>
                <a:latin typeface="Verdana" panose="020B0604030504040204"/>
              </a:rPr>
              <a:t>Buzzer</a:t>
            </a:r>
          </a:p>
          <a:p>
            <a:pPr marL="469900" marR="0" lvl="0" indent="-469900" algn="l" defTabSz="914400" rtl="0" eaLnBrk="0" fontAlgn="base" latinLnBrk="0" hangingPunct="0">
              <a:lnSpc>
                <a:spcPct val="150000"/>
              </a:lnSpc>
              <a:spcBef>
                <a:spcPct val="20000"/>
              </a:spcBef>
              <a:spcAft>
                <a:spcPct val="0"/>
              </a:spcAft>
              <a:buClr>
                <a:srgbClr val="CC0000"/>
              </a:buClr>
              <a:buSzTx/>
              <a:buFont typeface="Wingdings" panose="05000000000000000000" pitchFamily="2" charset="2"/>
              <a:buChar char="o"/>
              <a:defRPr/>
            </a:pPr>
            <a:r>
              <a:rPr lang="en-IN" sz="2800" dirty="0"/>
              <a:t>Actuators</a:t>
            </a:r>
          </a:p>
          <a:p>
            <a:pPr marL="469900" marR="0" lvl="0" indent="-469900" algn="l" defTabSz="914400" rtl="0" eaLnBrk="0" fontAlgn="base" latinLnBrk="0" hangingPunct="0">
              <a:lnSpc>
                <a:spcPct val="150000"/>
              </a:lnSpc>
              <a:spcBef>
                <a:spcPct val="20000"/>
              </a:spcBef>
              <a:spcAft>
                <a:spcPct val="0"/>
              </a:spcAft>
              <a:buClr>
                <a:srgbClr val="CC0000"/>
              </a:buClr>
              <a:buSzTx/>
              <a:buFont typeface="Wingdings" panose="05000000000000000000" pitchFamily="2" charset="2"/>
              <a:buChar char="o"/>
              <a:defRPr/>
            </a:pPr>
            <a:r>
              <a:rPr kumimoji="0" lang="en-IN" altLang="en-US" sz="2800" b="0" i="0" u="none" strike="noStrike" kern="0" cap="none" spc="0" normalizeH="0" baseline="0" noProof="0" dirty="0">
                <a:ln>
                  <a:noFill/>
                </a:ln>
                <a:solidFill>
                  <a:srgbClr val="000000"/>
                </a:solidFill>
                <a:effectLst/>
                <a:uLnTx/>
                <a:uFillTx/>
                <a:latin typeface="Verdana" panose="020B0604030504040204"/>
                <a:ea typeface="+mn-ea"/>
                <a:cs typeface="+mn-cs"/>
              </a:rPr>
              <a:t>L298N Motor Driver Module </a:t>
            </a:r>
          </a:p>
          <a:p>
            <a:pPr marL="0" marR="0" lvl="0" indent="0" algn="l" defTabSz="914400" rtl="0" eaLnBrk="0" fontAlgn="base" latinLnBrk="0" hangingPunct="0">
              <a:lnSpc>
                <a:spcPct val="100000"/>
              </a:lnSpc>
              <a:spcBef>
                <a:spcPct val="20000"/>
              </a:spcBef>
              <a:spcAft>
                <a:spcPct val="0"/>
              </a:spcAft>
              <a:buClr>
                <a:srgbClr val="CC0000"/>
              </a:buClr>
              <a:buSzTx/>
              <a:buNone/>
              <a:defRPr/>
            </a:pPr>
            <a:br>
              <a:rPr kumimoji="0" lang="en-IN" altLang="en-US" sz="2800" b="0" i="0" u="none" strike="noStrike" kern="0" cap="none" spc="0" normalizeH="0" baseline="0" noProof="0" dirty="0">
                <a:ln>
                  <a:noFill/>
                </a:ln>
                <a:solidFill>
                  <a:srgbClr val="000000"/>
                </a:solidFill>
                <a:effectLst/>
                <a:uLnTx/>
                <a:uFillTx/>
                <a:latin typeface="Verdana" panose="020B0604030504040204"/>
                <a:ea typeface="+mn-ea"/>
                <a:cs typeface="+mn-cs"/>
              </a:rPr>
            </a:br>
            <a:endParaRPr kumimoji="0" lang="en-IN" altLang="en-US" sz="2800" b="0" i="0" u="none" strike="noStrike" kern="0" cap="none" spc="0" normalizeH="0" baseline="0" noProof="0" dirty="0">
              <a:ln>
                <a:noFill/>
              </a:ln>
              <a:solidFill>
                <a:srgbClr val="000000"/>
              </a:solidFill>
              <a:effectLst/>
              <a:uLnTx/>
              <a:uFillTx/>
              <a:latin typeface="Verdana" panose="020B0604030504040204"/>
              <a:ea typeface="+mn-ea"/>
              <a:cs typeface="+mn-cs"/>
            </a:endParaRPr>
          </a:p>
          <a:p>
            <a:pPr marL="0" indent="0">
              <a:buNone/>
            </a:pPr>
            <a:endParaRPr lang="en-IN" dirty="0"/>
          </a:p>
        </p:txBody>
      </p:sp>
      <p:sp>
        <p:nvSpPr>
          <p:cNvPr id="7" name="Date Placeholder 6"/>
          <p:cNvSpPr>
            <a:spLocks noGrp="1"/>
          </p:cNvSpPr>
          <p:nvPr>
            <p:ph type="dt" sz="half" idx="10"/>
          </p:nvPr>
        </p:nvSpPr>
        <p:spPr/>
        <p:txBody>
          <a:bodyPr/>
          <a:lstStyle/>
          <a:p>
            <a:pPr>
              <a:defRPr/>
            </a:pPr>
            <a:r>
              <a:rPr lang="en-US"/>
              <a:t>IOT Mini-Project</a:t>
            </a:r>
          </a:p>
        </p:txBody>
      </p:sp>
    </p:spTree>
    <p:extLst>
      <p:ext uri="{BB962C8B-B14F-4D97-AF65-F5344CB8AC3E}">
        <p14:creationId xmlns:p14="http://schemas.microsoft.com/office/powerpoint/2010/main" val="36498349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3200" b="1" dirty="0">
                <a:solidFill>
                  <a:srgbClr val="FF0000"/>
                </a:solidFill>
              </a:rPr>
              <a:t>Advantages of the proposed system</a:t>
            </a:r>
          </a:p>
        </p:txBody>
      </p:sp>
      <p:sp>
        <p:nvSpPr>
          <p:cNvPr id="3" name="Content Placeholder 2"/>
          <p:cNvSpPr>
            <a:spLocks noGrp="1"/>
          </p:cNvSpPr>
          <p:nvPr>
            <p:ph idx="1"/>
          </p:nvPr>
        </p:nvSpPr>
        <p:spPr>
          <a:xfrm>
            <a:off x="1110404" y="1749425"/>
            <a:ext cx="9671853" cy="4267200"/>
          </a:xfrm>
        </p:spPr>
        <p:txBody>
          <a:bodyPr/>
          <a:lstStyle/>
          <a:p>
            <a:pPr marL="469900" marR="0" lvl="0" indent="-469900" algn="just" defTabSz="914400" rtl="0" eaLnBrk="0" fontAlgn="base" latinLnBrk="0" hangingPunct="0">
              <a:spcBef>
                <a:spcPct val="20000"/>
              </a:spcBef>
              <a:spcAft>
                <a:spcPct val="0"/>
              </a:spcAft>
              <a:buClr>
                <a:srgbClr val="CC0000"/>
              </a:buClr>
              <a:buSzTx/>
              <a:buFont typeface="Wingdings" panose="05000000000000000000" pitchFamily="2" charset="2"/>
              <a:buChar char="o"/>
              <a:defRPr/>
            </a:pPr>
            <a:r>
              <a:rPr lang="en-US" sz="2400" dirty="0">
                <a:latin typeface="Times New Roman" panose="02020603050405020304" pitchFamily="18" charset="0"/>
                <a:cs typeface="Times New Roman" panose="02020603050405020304" pitchFamily="18" charset="0"/>
              </a:rPr>
              <a:t>Alerts nearby personnel with a buzzer to ensure immediate awareness of fire.</a:t>
            </a:r>
          </a:p>
          <a:p>
            <a:pPr marL="469900" marR="0" lvl="0" indent="-469900" algn="just" defTabSz="914400" rtl="0" eaLnBrk="0" fontAlgn="base" latinLnBrk="0" hangingPunct="0">
              <a:spcBef>
                <a:spcPct val="20000"/>
              </a:spcBef>
              <a:spcAft>
                <a:spcPct val="0"/>
              </a:spcAft>
              <a:buClr>
                <a:srgbClr val="CC0000"/>
              </a:buClr>
              <a:buSzTx/>
              <a:buFont typeface="Wingdings" panose="05000000000000000000" pitchFamily="2" charset="2"/>
              <a:buChar char="o"/>
              <a:defRPr/>
            </a:pPr>
            <a:r>
              <a:rPr lang="en-US" sz="2400" dirty="0">
                <a:latin typeface="Times New Roman" panose="02020603050405020304" pitchFamily="18" charset="0"/>
                <a:cs typeface="Times New Roman" panose="02020603050405020304" pitchFamily="18" charset="0"/>
              </a:rPr>
              <a:t>Flexible deployment across homes, factories, warehouses, and remote sites.</a:t>
            </a:r>
          </a:p>
          <a:p>
            <a:pPr marL="469900" marR="0" lvl="0" indent="-469900" algn="just" defTabSz="914400" rtl="0" eaLnBrk="0" fontAlgn="base" latinLnBrk="0" hangingPunct="0">
              <a:spcBef>
                <a:spcPct val="20000"/>
              </a:spcBef>
              <a:spcAft>
                <a:spcPct val="0"/>
              </a:spcAft>
              <a:buClr>
                <a:srgbClr val="CC0000"/>
              </a:buClr>
              <a:buSzTx/>
              <a:buFont typeface="Wingdings" panose="05000000000000000000" pitchFamily="2" charset="2"/>
              <a:buChar char="o"/>
              <a:defRPr/>
            </a:pPr>
            <a:r>
              <a:rPr lang="en-US" sz="2400" dirty="0">
                <a:latin typeface="Times New Roman" panose="02020603050405020304" pitchFamily="18" charset="0"/>
                <a:cs typeface="Times New Roman" panose="02020603050405020304" pitchFamily="18" charset="0"/>
              </a:rPr>
              <a:t>Precise navigation and targeting minimize water waste and collateral damage.</a:t>
            </a:r>
          </a:p>
          <a:p>
            <a:pPr marL="469900" marR="0" lvl="0" indent="-469900" algn="just" defTabSz="914400" rtl="0" eaLnBrk="0" fontAlgn="base" latinLnBrk="0" hangingPunct="0">
              <a:spcBef>
                <a:spcPct val="20000"/>
              </a:spcBef>
              <a:spcAft>
                <a:spcPct val="0"/>
              </a:spcAft>
              <a:buClr>
                <a:srgbClr val="CC0000"/>
              </a:buClr>
              <a:buSzTx/>
              <a:buFont typeface="Wingdings" panose="05000000000000000000" pitchFamily="2" charset="2"/>
              <a:buChar char="o"/>
              <a:defRPr/>
            </a:pPr>
            <a:r>
              <a:rPr lang="en-US" sz="2400" dirty="0">
                <a:latin typeface="Times New Roman" panose="02020603050405020304" pitchFamily="18" charset="0"/>
                <a:cs typeface="Times New Roman" panose="02020603050405020304" pitchFamily="18" charset="0"/>
              </a:rPr>
              <a:t>Reduces risk to human firefighters by operating autonomously in hazardous areas.</a:t>
            </a:r>
          </a:p>
          <a:p>
            <a:pPr marL="469900" marR="0" lvl="0" indent="-469900" algn="just" defTabSz="914400" rtl="0" eaLnBrk="0" fontAlgn="base" latinLnBrk="0" hangingPunct="0">
              <a:spcBef>
                <a:spcPct val="20000"/>
              </a:spcBef>
              <a:spcAft>
                <a:spcPct val="0"/>
              </a:spcAft>
              <a:buClr>
                <a:srgbClr val="CC0000"/>
              </a:buClr>
              <a:buSzTx/>
              <a:buFont typeface="Wingdings" panose="05000000000000000000" pitchFamily="2" charset="2"/>
              <a:buChar char="o"/>
              <a:defRPr/>
            </a:pPr>
            <a:r>
              <a:rPr lang="en-US" sz="2400" dirty="0">
                <a:latin typeface="Times New Roman" panose="02020603050405020304" pitchFamily="18" charset="0"/>
                <a:cs typeface="Times New Roman" panose="02020603050405020304" pitchFamily="18" charset="0"/>
              </a:rPr>
              <a:t>Provides rapid, real-time fire detection and suppression, limiting property damage.</a:t>
            </a:r>
          </a:p>
        </p:txBody>
      </p:sp>
      <p:sp>
        <p:nvSpPr>
          <p:cNvPr id="7" name="Date Placeholder 6"/>
          <p:cNvSpPr>
            <a:spLocks noGrp="1"/>
          </p:cNvSpPr>
          <p:nvPr>
            <p:ph type="dt" sz="half" idx="10"/>
          </p:nvPr>
        </p:nvSpPr>
        <p:spPr/>
        <p:txBody>
          <a:bodyPr/>
          <a:lstStyle/>
          <a:p>
            <a:pPr>
              <a:defRPr/>
            </a:pPr>
            <a:r>
              <a:rPr lang="en-US"/>
              <a:t>IOT Mini-Project</a:t>
            </a:r>
          </a:p>
        </p:txBody>
      </p:sp>
    </p:spTree>
    <p:extLst>
      <p:ext uri="{BB962C8B-B14F-4D97-AF65-F5344CB8AC3E}">
        <p14:creationId xmlns:p14="http://schemas.microsoft.com/office/powerpoint/2010/main" val="1773110109"/>
      </p:ext>
    </p:extLst>
  </p:cSld>
  <p:clrMapOvr>
    <a:masterClrMapping/>
  </p:clrMapOvr>
</p:sld>
</file>

<file path=ppt/theme/theme1.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Profile">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Verdana" panose="020B060403050404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Verdana" panose="020B0604030504040204" pitchFamily="34" charset="0"/>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themeOverride>
</file>

<file path=ppt/theme/themeOverride2.xml><?xml version="1.0" encoding="utf-8"?>
<a:themeOverride xmlns:a="http://schemas.openxmlformats.org/drawingml/2006/main">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themeOverride>
</file>

<file path=ppt/theme/themeOverride3.xml><?xml version="1.0" encoding="utf-8"?>
<a:themeOverride xmlns:a="http://schemas.openxmlformats.org/drawingml/2006/main">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themeOverride>
</file>

<file path=docProps/app.xml><?xml version="1.0" encoding="utf-8"?>
<Properties xmlns="http://schemas.openxmlformats.org/officeDocument/2006/extended-properties" xmlns:vt="http://schemas.openxmlformats.org/officeDocument/2006/docPropsVTypes">
  <TotalTime>246</TotalTime>
  <Words>1113</Words>
  <Application>Microsoft Office PowerPoint</Application>
  <PresentationFormat>Widescreen</PresentationFormat>
  <Paragraphs>74</Paragraphs>
  <Slides>16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Times New Roman</vt:lpstr>
      <vt:lpstr>Verdana</vt:lpstr>
      <vt:lpstr>Wingdings</vt:lpstr>
      <vt:lpstr>Profile</vt:lpstr>
      <vt:lpstr>PowerPoint Presentation</vt:lpstr>
      <vt:lpstr>ABSTRACT</vt:lpstr>
      <vt:lpstr>Introduction</vt:lpstr>
      <vt:lpstr>Problem Statement</vt:lpstr>
      <vt:lpstr>Proposed Work</vt:lpstr>
      <vt:lpstr>Implementation</vt:lpstr>
      <vt:lpstr>Architecture </vt:lpstr>
      <vt:lpstr>     System requirements </vt:lpstr>
      <vt:lpstr>Advantages of the proposed system</vt:lpstr>
      <vt:lpstr> THE PROTOTYPE </vt:lpstr>
      <vt:lpstr> WORKING MODEL </vt:lpstr>
      <vt:lpstr>Implementation </vt:lpstr>
      <vt:lpstr>Implementation  </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Ishitha</dc:creator>
  <cp:lastModifiedBy>ISHWARI RAJMOHAN</cp:lastModifiedBy>
  <cp:revision>19</cp:revision>
  <dcterms:created xsi:type="dcterms:W3CDTF">2023-08-03T04:32:00Z</dcterms:created>
  <dcterms:modified xsi:type="dcterms:W3CDTF">2025-06-02T13:02:30Z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99CF541AE09A4C0BB3D497040689AB71_12</vt:lpwstr>
  </property>
  <property fmtid="{D5CDD505-2E9C-101B-9397-08002B2CF9AE}" pid="3" name="KSOProductBuildVer">
    <vt:lpwstr>1033-12.2.0.16731</vt:lpwstr>
  </property>
</Properties>
</file>

<file path=docProps/thumbnail.jpeg>
</file>